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45"/>
  </p:notesMasterIdLst>
  <p:sldIdLst>
    <p:sldId id="256" r:id="rId2"/>
    <p:sldId id="316" r:id="rId3"/>
    <p:sldId id="310" r:id="rId4"/>
    <p:sldId id="308" r:id="rId5"/>
    <p:sldId id="309" r:id="rId6"/>
    <p:sldId id="311" r:id="rId7"/>
    <p:sldId id="313" r:id="rId8"/>
    <p:sldId id="317" r:id="rId9"/>
    <p:sldId id="257" r:id="rId10"/>
    <p:sldId id="321" r:id="rId11"/>
    <p:sldId id="285" r:id="rId12"/>
    <p:sldId id="287" r:id="rId13"/>
    <p:sldId id="284" r:id="rId14"/>
    <p:sldId id="286" r:id="rId15"/>
    <p:sldId id="288" r:id="rId16"/>
    <p:sldId id="289" r:id="rId17"/>
    <p:sldId id="290" r:id="rId18"/>
    <p:sldId id="292" r:id="rId19"/>
    <p:sldId id="293" r:id="rId20"/>
    <p:sldId id="294" r:id="rId21"/>
    <p:sldId id="300" r:id="rId22"/>
    <p:sldId id="314" r:id="rId23"/>
    <p:sldId id="315" r:id="rId24"/>
    <p:sldId id="295" r:id="rId25"/>
    <p:sldId id="296" r:id="rId26"/>
    <p:sldId id="297" r:id="rId27"/>
    <p:sldId id="298" r:id="rId28"/>
    <p:sldId id="322" r:id="rId29"/>
    <p:sldId id="299" r:id="rId30"/>
    <p:sldId id="312" r:id="rId31"/>
    <p:sldId id="323" r:id="rId32"/>
    <p:sldId id="324" r:id="rId33"/>
    <p:sldId id="325" r:id="rId34"/>
    <p:sldId id="326" r:id="rId35"/>
    <p:sldId id="327" r:id="rId36"/>
    <p:sldId id="328" r:id="rId37"/>
    <p:sldId id="330" r:id="rId38"/>
    <p:sldId id="329" r:id="rId39"/>
    <p:sldId id="331" r:id="rId40"/>
    <p:sldId id="319" r:id="rId41"/>
    <p:sldId id="318" r:id="rId42"/>
    <p:sldId id="332" r:id="rId43"/>
    <p:sldId id="279" r:id="rId44"/>
  </p:sldIdLst>
  <p:sldSz cx="9144000" cy="5143500" type="screen16x9"/>
  <p:notesSz cx="6858000" cy="9144000"/>
  <p:embeddedFontLst>
    <p:embeddedFont>
      <p:font typeface="Roboto Condensed" charset="0"/>
      <p:regular r:id="rId46"/>
      <p:bold r:id="rId47"/>
      <p:italic r:id="rId48"/>
      <p:boldItalic r:id="rId49"/>
    </p:embeddedFont>
    <p:embeddedFont>
      <p:font typeface="Roboto Condensed Light" charset="0"/>
      <p:regular r:id="rId50"/>
      <p:bold r:id="rId51"/>
      <p:italic r:id="rId52"/>
      <p:boldItalic r:id="rId53"/>
    </p:embeddedFont>
    <p:embeddedFont>
      <p:font typeface="Arvo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ШульгаТА" initials="Ш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455AC90-22ED-4189-BE2A-77B662E95EB3}">
  <a:tblStyle styleId="{F455AC90-22ED-4189-BE2A-77B662E95E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60"/>
  </p:normalViewPr>
  <p:slideViewPr>
    <p:cSldViewPr snapToGrid="0">
      <p:cViewPr varScale="1">
        <p:scale>
          <a:sx n="85" d="100"/>
          <a:sy n="85" d="100"/>
        </p:scale>
        <p:origin x="-82" y="-4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3816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33829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17175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67855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1" name="Google Shape;71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64" name="Google Shape;164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5" name="Google Shape;165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Google Shape;166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Google Shape;167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Google Shape;170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" name="Google Shape;172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Google Shape;173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Google Shape;174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Google Shape;175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Google Shape;177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Google Shape;178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-170122" y="934875"/>
            <a:ext cx="7839508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Актуализация электронного регионального регистра по туберкулезу  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3313841" y="240632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23 Сентября 2020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48247" y="4283242"/>
            <a:ext cx="4028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Химова</a:t>
            </a:r>
            <a:r>
              <a:rPr lang="ru-RU" dirty="0"/>
              <a:t> Е.С., Гурьева Т.И.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3F082CF3-8ED0-49A7-94DF-74524EB6AA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Проблемные аспекты ведения регистра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F47830F-08DF-4D21-9C54-B4FA69D5B9FF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7656513" y="4637088"/>
            <a:ext cx="1487487" cy="3143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3879827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Дневниковые записи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46" y="515961"/>
            <a:ext cx="365422" cy="4688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62901"/>
            <a:ext cx="9164051" cy="273718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657430" y="295293"/>
            <a:ext cx="2584201" cy="1202277"/>
          </a:xfrm>
        </p:spPr>
        <p:txBody>
          <a:bodyPr/>
          <a:lstStyle/>
          <a:p>
            <a:pPr marL="101600" indent="0">
              <a:buNone/>
            </a:pPr>
            <a:r>
              <a:rPr lang="ru-RU" sz="1800" dirty="0"/>
              <a:t>Раздел «Доктор», «Стационар» - вкладка «Дневниковые записи»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idx="1"/>
          </p:nvPr>
        </p:nvSpPr>
        <p:spPr>
          <a:xfrm>
            <a:off x="-19572" y="2678322"/>
            <a:ext cx="3647641" cy="1202277"/>
          </a:xfrm>
        </p:spPr>
        <p:txBody>
          <a:bodyPr/>
          <a:lstStyle/>
          <a:p>
            <a:pPr marL="101600" indent="0">
              <a:buNone/>
            </a:pPr>
            <a:r>
              <a:rPr lang="ru-RU" sz="1800" b="1" dirty="0">
                <a:solidFill>
                  <a:srgbClr val="00B050"/>
                </a:solidFill>
              </a:rPr>
              <a:t>«Преимущества»</a:t>
            </a:r>
          </a:p>
          <a:p>
            <a:pPr>
              <a:buFontTx/>
              <a:buChar char="-"/>
            </a:pPr>
            <a:r>
              <a:rPr lang="ru-RU" sz="1800" b="1" dirty="0">
                <a:solidFill>
                  <a:srgbClr val="00B050"/>
                </a:solidFill>
              </a:rPr>
              <a:t>Вкладка существует</a:t>
            </a:r>
          </a:p>
          <a:p>
            <a:pPr>
              <a:buFontTx/>
              <a:buChar char="-"/>
            </a:pPr>
            <a:r>
              <a:rPr lang="ru-RU" sz="1800" b="1" dirty="0">
                <a:solidFill>
                  <a:srgbClr val="00B050"/>
                </a:solidFill>
              </a:rPr>
              <a:t>Есть возможности печати </a:t>
            </a:r>
          </a:p>
          <a:p>
            <a:pPr>
              <a:buFontTx/>
              <a:buChar char="-"/>
            </a:pPr>
            <a:r>
              <a:rPr lang="ru-RU" sz="1800" b="1" dirty="0">
                <a:solidFill>
                  <a:srgbClr val="00B050"/>
                </a:solidFill>
              </a:rPr>
              <a:t>Заложен шаблон</a:t>
            </a:r>
          </a:p>
          <a:p>
            <a:pPr>
              <a:buFontTx/>
              <a:buChar char="-"/>
            </a:pPr>
            <a:endParaRPr lang="ru-RU" sz="1800" b="1" dirty="0">
              <a:solidFill>
                <a:srgbClr val="00B050"/>
              </a:solidFill>
            </a:endParaRPr>
          </a:p>
        </p:txBody>
      </p:sp>
      <p:sp>
        <p:nvSpPr>
          <p:cNvPr id="9" name="Текст 3"/>
          <p:cNvSpPr>
            <a:spLocks noGrp="1"/>
          </p:cNvSpPr>
          <p:nvPr>
            <p:ph type="body" idx="1"/>
          </p:nvPr>
        </p:nvSpPr>
        <p:spPr>
          <a:xfrm>
            <a:off x="3085009" y="2811128"/>
            <a:ext cx="2706130" cy="1604700"/>
          </a:xfrm>
        </p:spPr>
        <p:txBody>
          <a:bodyPr/>
          <a:lstStyle/>
          <a:p>
            <a:pPr marL="101600" indent="0">
              <a:buNone/>
            </a:pPr>
            <a:r>
              <a:rPr lang="ru-RU" sz="1800" b="1" dirty="0">
                <a:solidFill>
                  <a:srgbClr val="FF0000"/>
                </a:solidFill>
              </a:rPr>
              <a:t>«Проблема»</a:t>
            </a:r>
          </a:p>
          <a:p>
            <a:pPr>
              <a:buFontTx/>
              <a:buChar char="-"/>
            </a:pPr>
            <a:r>
              <a:rPr lang="ru-RU" sz="1800" b="1" dirty="0">
                <a:solidFill>
                  <a:srgbClr val="FF0000"/>
                </a:solidFill>
              </a:rPr>
              <a:t>Не используется в полной мере</a:t>
            </a:r>
          </a:p>
          <a:p>
            <a:pPr>
              <a:buFontTx/>
              <a:buChar char="-"/>
            </a:pPr>
            <a:endParaRPr lang="ru-RU" sz="1800" b="1" dirty="0">
              <a:solidFill>
                <a:srgbClr val="FF0000"/>
              </a:solidFill>
            </a:endParaRPr>
          </a:p>
          <a:p>
            <a:pPr marL="101600" indent="0">
              <a:buNone/>
            </a:pP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10" name="Текст 3"/>
          <p:cNvSpPr>
            <a:spLocks noGrp="1"/>
          </p:cNvSpPr>
          <p:nvPr>
            <p:ph type="body" idx="1"/>
          </p:nvPr>
        </p:nvSpPr>
        <p:spPr>
          <a:xfrm>
            <a:off x="5515933" y="2811128"/>
            <a:ext cx="3725698" cy="2140972"/>
          </a:xfrm>
        </p:spPr>
        <p:txBody>
          <a:bodyPr/>
          <a:lstStyle/>
          <a:p>
            <a:pPr marL="101600" indent="0">
              <a:buNone/>
            </a:pPr>
            <a:r>
              <a:rPr lang="ru-RU" sz="1800" b="1" dirty="0"/>
              <a:t>Возможные пути решения:</a:t>
            </a:r>
          </a:p>
          <a:p>
            <a:pPr>
              <a:buFontTx/>
              <a:buChar char="-"/>
            </a:pPr>
            <a:r>
              <a:rPr lang="ru-RU" sz="1800" b="1" dirty="0"/>
              <a:t>Внесение в программу универсальных привычных(на региональном уровне) шаблонов </a:t>
            </a:r>
          </a:p>
          <a:p>
            <a:pPr>
              <a:buFontTx/>
              <a:buChar char="-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396694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Дневниковые записи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7945" y="1537988"/>
            <a:ext cx="8259487" cy="2892245"/>
          </a:xfrm>
        </p:spPr>
        <p:txBody>
          <a:bodyPr/>
          <a:lstStyle/>
          <a:p>
            <a:r>
              <a:rPr lang="ru-RU" dirty="0"/>
              <a:t>В настоящее время каждый врач имеет свои шаблоны заполнения документации</a:t>
            </a:r>
          </a:p>
          <a:p>
            <a:r>
              <a:rPr lang="ru-RU" dirty="0"/>
              <a:t>Шаблоны должны стать электронными и универсальными</a:t>
            </a:r>
          </a:p>
          <a:p>
            <a:r>
              <a:rPr lang="ru-RU" dirty="0"/>
              <a:t>Должен быть простой формат ввода (меньше печатного ввода, больше выбора из предложенных списков)</a:t>
            </a:r>
          </a:p>
          <a:p>
            <a:r>
              <a:rPr lang="ru-RU" dirty="0"/>
              <a:t>Должен быть удобный интерфейс 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64" y="495015"/>
            <a:ext cx="379965" cy="48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25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Преимущества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9700" y="1413040"/>
            <a:ext cx="9025700" cy="3223460"/>
          </a:xfrm>
        </p:spPr>
        <p:txBody>
          <a:bodyPr/>
          <a:lstStyle/>
          <a:p>
            <a:r>
              <a:rPr lang="ru-RU" dirty="0"/>
              <a:t>Универсальные шаблоны позволят получить всю необходимую информацию  </a:t>
            </a:r>
          </a:p>
          <a:p>
            <a:r>
              <a:rPr lang="ru-RU" dirty="0"/>
              <a:t>Функция </a:t>
            </a:r>
            <a:r>
              <a:rPr lang="ru-RU" b="1" u="sng" dirty="0"/>
              <a:t>автоматического переноса данных </a:t>
            </a:r>
            <a:r>
              <a:rPr lang="ru-RU" dirty="0"/>
              <a:t>из других вкладок </a:t>
            </a:r>
          </a:p>
          <a:p>
            <a:pPr marL="101600" indent="0">
              <a:buNone/>
            </a:pPr>
            <a:r>
              <a:rPr lang="ru-RU" dirty="0"/>
              <a:t>Например, при регистрации побочной реакции, информация автоматически переносится в дневниковые записи (</a:t>
            </a:r>
            <a:r>
              <a:rPr lang="ru-RU" b="1" u="sng" dirty="0"/>
              <a:t>врачу не нужно дублировать информацию</a:t>
            </a:r>
            <a:r>
              <a:rPr lang="ru-RU" dirty="0"/>
              <a:t>)</a:t>
            </a:r>
          </a:p>
          <a:p>
            <a:r>
              <a:rPr lang="ru-RU" dirty="0"/>
              <a:t>Облегчение взаимодействия между туберкулезными кабинетами области и областным куратором</a:t>
            </a:r>
          </a:p>
          <a:p>
            <a:r>
              <a:rPr lang="ru-RU" dirty="0"/>
              <a:t>Возможность просмотра случая, если под рукой нет бумажной истории болезни</a:t>
            </a:r>
          </a:p>
          <a:p>
            <a:endParaRPr lang="ru-RU" dirty="0"/>
          </a:p>
        </p:txBody>
      </p:sp>
      <p:grpSp>
        <p:nvGrpSpPr>
          <p:cNvPr id="10" name="Google Shape;679;p37"/>
          <p:cNvGrpSpPr/>
          <p:nvPr/>
        </p:nvGrpSpPr>
        <p:grpSpPr>
          <a:xfrm>
            <a:off x="278676" y="572317"/>
            <a:ext cx="453096" cy="406716"/>
            <a:chOff x="5972700" y="2330200"/>
            <a:chExt cx="411625" cy="387275"/>
          </a:xfrm>
        </p:grpSpPr>
        <p:sp>
          <p:nvSpPr>
            <p:cNvPr id="11" name="Google Shape;680;p3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81;p3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078653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509" b="39716"/>
          <a:stretch/>
        </p:blipFill>
        <p:spPr>
          <a:xfrm>
            <a:off x="68323" y="1306091"/>
            <a:ext cx="5493704" cy="38290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</p:spPr>
        <p:txBody>
          <a:bodyPr/>
          <a:lstStyle/>
          <a:p>
            <a:r>
              <a:rPr lang="ru-RU" dirty="0"/>
              <a:t>Контролируемый прием препаратов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027420" y="2208569"/>
            <a:ext cx="2843892" cy="2630131"/>
          </a:xfrm>
        </p:spPr>
        <p:txBody>
          <a:bodyPr/>
          <a:lstStyle/>
          <a:p>
            <a:pPr marL="101600" indent="0">
              <a:buNone/>
            </a:pPr>
            <a:r>
              <a:rPr lang="ru-RU" sz="1800" dirty="0">
                <a:solidFill>
                  <a:srgbClr val="00B050"/>
                </a:solidFill>
              </a:rPr>
              <a:t>«Преимущества»</a:t>
            </a:r>
          </a:p>
          <a:p>
            <a:pPr marL="101600" indent="0">
              <a:buNone/>
            </a:pPr>
            <a:r>
              <a:rPr lang="ru-RU" sz="1800" dirty="0">
                <a:solidFill>
                  <a:srgbClr val="00B050"/>
                </a:solidFill>
              </a:rPr>
              <a:t>Достоверный контролируемый прием ПТП</a:t>
            </a:r>
          </a:p>
          <a:p>
            <a:pPr marL="101600" indent="0">
              <a:buNone/>
            </a:pPr>
            <a:r>
              <a:rPr lang="ru-RU" sz="1800" dirty="0">
                <a:solidFill>
                  <a:srgbClr val="00B050"/>
                </a:solidFill>
              </a:rPr>
              <a:t>Связь с аптечным учетом ПТП</a:t>
            </a:r>
          </a:p>
          <a:p>
            <a:pPr marL="101600" indent="0">
              <a:buNone/>
            </a:pPr>
            <a:r>
              <a:rPr lang="ru-RU" sz="1800" dirty="0">
                <a:solidFill>
                  <a:srgbClr val="00B050"/>
                </a:solidFill>
              </a:rPr>
              <a:t>Возможна распечатка в формате </a:t>
            </a:r>
            <a:r>
              <a:rPr lang="en-US" sz="1800" dirty="0">
                <a:solidFill>
                  <a:srgbClr val="00B050"/>
                </a:solidFill>
              </a:rPr>
              <a:t>excel</a:t>
            </a:r>
            <a:endParaRPr lang="ru-RU" sz="1800" dirty="0">
              <a:solidFill>
                <a:srgbClr val="00B05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314947" y="775675"/>
            <a:ext cx="2918952" cy="1060833"/>
          </a:xfrm>
        </p:spPr>
        <p:txBody>
          <a:bodyPr/>
          <a:lstStyle/>
          <a:p>
            <a:pPr marL="101600" indent="0">
              <a:buNone/>
            </a:pPr>
            <a:r>
              <a:rPr lang="ru-RU" sz="1600" dirty="0"/>
              <a:t>Раздел «Доктор» </a:t>
            </a:r>
            <a:br>
              <a:rPr lang="ru-RU" sz="1600" dirty="0"/>
            </a:br>
            <a:r>
              <a:rPr lang="ru-RU" sz="1600" dirty="0"/>
              <a:t>вкладка «Прием препаратов» </a:t>
            </a: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5696379" y="1437205"/>
            <a:ext cx="2918951" cy="331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101600" indent="0">
              <a:buFont typeface="Roboto Condensed Light"/>
              <a:buNone/>
            </a:pPr>
            <a:r>
              <a:rPr lang="ru-RU" sz="1800" dirty="0">
                <a:solidFill>
                  <a:srgbClr val="FF0000"/>
                </a:solidFill>
              </a:rPr>
              <a:t>«Проблемы»</a:t>
            </a:r>
          </a:p>
          <a:p>
            <a:pPr>
              <a:buFontTx/>
              <a:buChar char="-"/>
            </a:pPr>
            <a:r>
              <a:rPr lang="ru-RU" sz="1800" dirty="0">
                <a:solidFill>
                  <a:srgbClr val="FF0000"/>
                </a:solidFill>
              </a:rPr>
              <a:t>Недостаток наглядности</a:t>
            </a:r>
          </a:p>
          <a:p>
            <a:pPr>
              <a:buFontTx/>
              <a:buChar char="-"/>
            </a:pPr>
            <a:r>
              <a:rPr lang="ru-RU" sz="1800" dirty="0">
                <a:solidFill>
                  <a:srgbClr val="FF0000"/>
                </a:solidFill>
              </a:rPr>
              <a:t>Нет разделения приема ПТП по схемам лечения</a:t>
            </a:r>
          </a:p>
          <a:p>
            <a:pPr>
              <a:buFontTx/>
              <a:buChar char="-"/>
            </a:pPr>
            <a:r>
              <a:rPr lang="ru-RU" sz="1800" dirty="0">
                <a:solidFill>
                  <a:srgbClr val="FF0000"/>
                </a:solidFill>
              </a:rPr>
              <a:t>Нет информации по общему числу принятых и пропущенных доз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19" y="552384"/>
            <a:ext cx="438155" cy="44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242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Контролируемый прием препаратов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587403" y="945644"/>
            <a:ext cx="3378300" cy="3690856"/>
          </a:xfrm>
        </p:spPr>
        <p:txBody>
          <a:bodyPr/>
          <a:lstStyle/>
          <a:p>
            <a:pPr marL="101600" indent="0">
              <a:buNone/>
            </a:pPr>
            <a:r>
              <a:rPr lang="ru-RU" b="1" dirty="0"/>
              <a:t>«Предложение»</a:t>
            </a:r>
          </a:p>
          <a:p>
            <a:pPr>
              <a:buFontTx/>
              <a:buChar char="-"/>
            </a:pPr>
            <a:r>
              <a:rPr lang="ru-RU" dirty="0"/>
              <a:t>Для наглядности – в виде таблицы (календаря)</a:t>
            </a:r>
          </a:p>
          <a:p>
            <a:pPr>
              <a:buFontTx/>
              <a:buChar char="-"/>
            </a:pPr>
            <a:r>
              <a:rPr lang="ru-RU" dirty="0"/>
              <a:t>Возможность печати в утвержденной форме</a:t>
            </a:r>
          </a:p>
          <a:p>
            <a:pPr>
              <a:buFontTx/>
              <a:buChar char="-"/>
            </a:pPr>
            <a:r>
              <a:rPr lang="ru-RU" dirty="0"/>
              <a:t>Добавить автоматический подсчет пропущенных и принятых доз (как в карте лечения) 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52" y="546209"/>
            <a:ext cx="450271" cy="4589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08" y="1158775"/>
            <a:ext cx="5587403" cy="395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1381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8963"/>
          <a:stretch/>
        </p:blipFill>
        <p:spPr>
          <a:xfrm>
            <a:off x="12964" y="1186837"/>
            <a:ext cx="6861022" cy="26939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Схема химиотерапии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08654" y="112105"/>
            <a:ext cx="2199002" cy="1074732"/>
          </a:xfrm>
        </p:spPr>
        <p:txBody>
          <a:bodyPr/>
          <a:lstStyle/>
          <a:p>
            <a:pPr marL="101600" indent="0">
              <a:buNone/>
            </a:pPr>
            <a:r>
              <a:rPr lang="ru-RU" sz="1800" dirty="0"/>
              <a:t>Раздел «Доктор», Вкладка «Схема химиотерапии»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94145" y="3437594"/>
            <a:ext cx="7911754" cy="1608794"/>
          </a:xfrm>
        </p:spPr>
        <p:txBody>
          <a:bodyPr/>
          <a:lstStyle/>
          <a:p>
            <a:pPr marL="101600" indent="0">
              <a:buNone/>
            </a:pPr>
            <a:r>
              <a:rPr lang="ru-RU" dirty="0"/>
              <a:t>«Предложения для обсуждения»</a:t>
            </a:r>
          </a:p>
          <a:p>
            <a:pPr>
              <a:buFontTx/>
              <a:buChar char="-"/>
            </a:pPr>
            <a:r>
              <a:rPr lang="ru-RU" dirty="0"/>
              <a:t>Добавить дозировки ПТП (не видно динамики по изменению дозы ПТП, как в карте лечения)</a:t>
            </a:r>
          </a:p>
          <a:p>
            <a:pPr>
              <a:buFontTx/>
              <a:buChar char="-"/>
            </a:pPr>
            <a:r>
              <a:rPr lang="ru-RU" dirty="0"/>
              <a:t>Добавить вес (ежемесячная динамика)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26" y="573978"/>
            <a:ext cx="419633" cy="39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8234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Лист назначений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7138945" y="0"/>
            <a:ext cx="1798799" cy="1309418"/>
          </a:xfrm>
        </p:spPr>
        <p:txBody>
          <a:bodyPr/>
          <a:lstStyle/>
          <a:p>
            <a:pPr marL="101600" indent="0">
              <a:buNone/>
            </a:pPr>
            <a:r>
              <a:rPr lang="ru-RU" sz="1600" dirty="0"/>
              <a:t>Раздел «Стационар», вкладка «Лист назначений»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"/>
          </a:p>
        </p:txBody>
      </p:sp>
      <p:grpSp>
        <p:nvGrpSpPr>
          <p:cNvPr id="6" name="Google Shape;571;p37"/>
          <p:cNvGrpSpPr/>
          <p:nvPr/>
        </p:nvGrpSpPr>
        <p:grpSpPr>
          <a:xfrm>
            <a:off x="306094" y="515640"/>
            <a:ext cx="353923" cy="482830"/>
            <a:chOff x="596350" y="929175"/>
            <a:chExt cx="407950" cy="497475"/>
          </a:xfrm>
        </p:grpSpPr>
        <p:sp>
          <p:nvSpPr>
            <p:cNvPr id="7" name="Google Shape;572;p37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73;p37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74;p37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75;p37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76;p37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77;p3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78;p37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58774"/>
            <a:ext cx="5021387" cy="3931840"/>
          </a:xfrm>
          <a:prstGeom prst="rect">
            <a:avLst/>
          </a:prstGeom>
        </p:spPr>
      </p:pic>
      <p:sp>
        <p:nvSpPr>
          <p:cNvPr id="15" name="Текст 3"/>
          <p:cNvSpPr>
            <a:spLocks noGrp="1"/>
          </p:cNvSpPr>
          <p:nvPr>
            <p:ph type="body" idx="2"/>
          </p:nvPr>
        </p:nvSpPr>
        <p:spPr>
          <a:xfrm>
            <a:off x="5071378" y="1653540"/>
            <a:ext cx="3866366" cy="3236460"/>
          </a:xfrm>
        </p:spPr>
        <p:txBody>
          <a:bodyPr/>
          <a:lstStyle/>
          <a:p>
            <a:pPr marL="101600" indent="0">
              <a:buNone/>
            </a:pPr>
            <a:r>
              <a:rPr lang="ru-RU" sz="1600" b="1" dirty="0">
                <a:solidFill>
                  <a:srgbClr val="00B050"/>
                </a:solidFill>
              </a:rPr>
              <a:t>«Плюсы»</a:t>
            </a:r>
          </a:p>
          <a:p>
            <a:pPr>
              <a:buFontTx/>
              <a:buChar char="-"/>
            </a:pPr>
            <a:r>
              <a:rPr lang="ru-RU" sz="1600" dirty="0">
                <a:solidFill>
                  <a:srgbClr val="00B050"/>
                </a:solidFill>
              </a:rPr>
              <a:t>Имеется функция печати</a:t>
            </a:r>
          </a:p>
          <a:p>
            <a:pPr>
              <a:buFontTx/>
              <a:buChar char="-"/>
            </a:pPr>
            <a:r>
              <a:rPr lang="ru-RU" sz="1600" dirty="0">
                <a:solidFill>
                  <a:srgbClr val="00B050"/>
                </a:solidFill>
              </a:rPr>
              <a:t>Учет препаратов, видно, что есть в аптеке </a:t>
            </a:r>
          </a:p>
          <a:p>
            <a:pPr marL="101600" indent="0">
              <a:buNone/>
            </a:pPr>
            <a:endParaRPr lang="ru-RU" sz="1600" b="1" dirty="0"/>
          </a:p>
          <a:p>
            <a:pPr marL="101600" indent="0">
              <a:buNone/>
            </a:pPr>
            <a:r>
              <a:rPr lang="ru-RU" sz="1600" b="1" dirty="0"/>
              <a:t>Сложности использования листа назначений</a:t>
            </a:r>
          </a:p>
          <a:p>
            <a:pPr marL="101600" indent="0">
              <a:buNone/>
            </a:pPr>
            <a:r>
              <a:rPr lang="ru-RU" sz="1600" b="1" dirty="0"/>
              <a:t>Почему? – вопрос для обсуждения</a:t>
            </a:r>
          </a:p>
          <a:p>
            <a:pPr marL="101600" indent="0">
              <a:buNone/>
            </a:pPr>
            <a:endParaRPr lang="ru-RU" sz="1600" dirty="0"/>
          </a:p>
          <a:p>
            <a:pPr>
              <a:buFontTx/>
              <a:buChar char="-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67784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Рентген ОГК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40" y="566944"/>
            <a:ext cx="430403" cy="4017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720"/>
          <a:stretch/>
        </p:blipFill>
        <p:spPr>
          <a:xfrm>
            <a:off x="-1" y="1368162"/>
            <a:ext cx="6235795" cy="3740263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22160" y="1975800"/>
            <a:ext cx="3609474" cy="2660700"/>
          </a:xfrm>
        </p:spPr>
        <p:txBody>
          <a:bodyPr/>
          <a:lstStyle/>
          <a:p>
            <a:pPr marL="76200" indent="0">
              <a:buNone/>
            </a:pPr>
            <a:r>
              <a:rPr lang="ru-RU" sz="2000" dirty="0"/>
              <a:t>Раздел «Лучевая диагностика»</a:t>
            </a:r>
          </a:p>
          <a:p>
            <a:pPr marL="76200" indent="0">
              <a:buNone/>
            </a:pPr>
            <a:r>
              <a:rPr lang="ru-RU" sz="2000" dirty="0"/>
              <a:t>Активно используется только на уровне АКПТД</a:t>
            </a:r>
          </a:p>
          <a:p>
            <a:pPr marL="76200" indent="0">
              <a:buNone/>
            </a:pPr>
            <a:r>
              <a:rPr lang="ru-RU" sz="2000" b="1" u="sng" dirty="0"/>
              <a:t>«Проблемы»</a:t>
            </a:r>
          </a:p>
          <a:p>
            <a:pPr marL="76200" indent="0">
              <a:buNone/>
            </a:pPr>
            <a:r>
              <a:rPr lang="ru-RU" sz="2000" dirty="0"/>
              <a:t>Нет информации по рентген-обследованию из районов и ОЛС </a:t>
            </a:r>
          </a:p>
          <a:p>
            <a:pPr marL="76200" indent="0">
              <a:buNone/>
            </a:pPr>
            <a:r>
              <a:rPr lang="ru-RU" sz="2000" b="1" u="sng" dirty="0"/>
              <a:t>«Перспективы»</a:t>
            </a:r>
          </a:p>
          <a:p>
            <a:pPr marL="76200" indent="0">
              <a:buNone/>
            </a:pPr>
            <a:r>
              <a:rPr lang="ru-RU" sz="2000" dirty="0"/>
              <a:t>электронный рентген-архив</a:t>
            </a:r>
          </a:p>
          <a:p>
            <a:pPr>
              <a:buFontTx/>
              <a:buChar char="-"/>
            </a:pPr>
            <a:endParaRPr lang="ru-RU" sz="2000" dirty="0"/>
          </a:p>
          <a:p>
            <a:pPr marL="762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776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ЭКГ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79" y="597404"/>
            <a:ext cx="367813" cy="3331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26077"/>
            <a:ext cx="6622078" cy="3917423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48524" y="1343220"/>
            <a:ext cx="3743031" cy="3145500"/>
          </a:xfrm>
        </p:spPr>
        <p:txBody>
          <a:bodyPr/>
          <a:lstStyle/>
          <a:p>
            <a:pPr marL="76200" indent="0">
              <a:buNone/>
            </a:pPr>
            <a:r>
              <a:rPr lang="ru-RU" sz="2000" dirty="0"/>
              <a:t>Раздел «доктор», вкладка «ЭКГ»</a:t>
            </a:r>
          </a:p>
          <a:p>
            <a:pPr marL="76200" indent="0">
              <a:buNone/>
            </a:pPr>
            <a:r>
              <a:rPr lang="ru-RU" sz="2000" b="1" dirty="0"/>
              <a:t>«Проблемы» – нет данных о проведении ЭКГ из районов</a:t>
            </a:r>
          </a:p>
          <a:p>
            <a:pPr marL="76200" indent="0">
              <a:buNone/>
            </a:pPr>
            <a:r>
              <a:rPr lang="ru-RU" sz="2000" b="1" dirty="0"/>
              <a:t>«Предложение»</a:t>
            </a:r>
          </a:p>
          <a:p>
            <a:pPr>
              <a:buFontTx/>
              <a:buChar char="-"/>
            </a:pPr>
            <a:r>
              <a:rPr lang="ru-RU" sz="2000" dirty="0"/>
              <a:t>Актуализировать причину контроля ЭКГ </a:t>
            </a:r>
          </a:p>
          <a:p>
            <a:pPr>
              <a:buFontTx/>
              <a:buChar char="-"/>
            </a:pPr>
            <a:r>
              <a:rPr lang="ru-RU" sz="2000" dirty="0"/>
              <a:t>Добавить формулу автоматического </a:t>
            </a:r>
            <a:r>
              <a:rPr lang="ru-RU" sz="2000" dirty="0" err="1"/>
              <a:t>рассчета</a:t>
            </a:r>
            <a:r>
              <a:rPr lang="ru-RU" sz="2000" dirty="0"/>
              <a:t> </a:t>
            </a:r>
            <a:r>
              <a:rPr lang="ru-RU" sz="2000" dirty="0" err="1"/>
              <a:t>коррегированного</a:t>
            </a:r>
            <a:r>
              <a:rPr lang="ru-RU" sz="2000" dirty="0"/>
              <a:t> </a:t>
            </a:r>
            <a:r>
              <a:rPr lang="en-US" sz="2000" dirty="0"/>
              <a:t>QT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29503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1FCC14-D0DF-4AE4-A99A-AEE3DB4F1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данном докладе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E6CCB0C-6494-4D60-AE69-BA8FE723D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595" y="1525824"/>
            <a:ext cx="7032553" cy="3053264"/>
          </a:xfrm>
        </p:spPr>
        <p:txBody>
          <a:bodyPr/>
          <a:lstStyle/>
          <a:p>
            <a:r>
              <a:rPr lang="ru-RU" dirty="0"/>
              <a:t>Текущие возможности регистра</a:t>
            </a:r>
          </a:p>
          <a:p>
            <a:r>
              <a:rPr lang="ru-RU" dirty="0"/>
              <a:t>Проблемы с ведением регистра</a:t>
            </a:r>
          </a:p>
          <a:p>
            <a:r>
              <a:rPr lang="ru-RU" dirty="0"/>
              <a:t>Перспективы развития и актуализации</a:t>
            </a:r>
          </a:p>
          <a:p>
            <a:r>
              <a:rPr lang="ru-RU" dirty="0"/>
              <a:t>Обсуждение трудностей с работой в регистре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FBE5C29-C7D2-4DAE-B17D-E68CF1F650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150331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крови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n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93" y="532890"/>
            <a:ext cx="418277" cy="444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61825"/>
            <a:ext cx="9144000" cy="18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1730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крови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n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209057" y="1714451"/>
            <a:ext cx="8730015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 lang="ru-RU" sz="2000" dirty="0"/>
          </a:p>
          <a:p>
            <a:pPr marL="76200" indent="0">
              <a:buFont typeface="Roboto Condensed Light"/>
              <a:buNone/>
            </a:pPr>
            <a:r>
              <a:rPr lang="ru-RU" sz="2000" b="1" dirty="0"/>
              <a:t>«Предложения»</a:t>
            </a:r>
          </a:p>
          <a:p>
            <a:r>
              <a:rPr lang="ru-RU" sz="2000" dirty="0"/>
              <a:t>Автоматическая формула расчета СКФ с градацией</a:t>
            </a:r>
          </a:p>
          <a:p>
            <a:r>
              <a:rPr lang="ru-RU" sz="2000" dirty="0"/>
              <a:t>Добавить </a:t>
            </a:r>
            <a:r>
              <a:rPr lang="ru-RU" sz="2000" dirty="0" err="1"/>
              <a:t>референсные</a:t>
            </a:r>
            <a:r>
              <a:rPr lang="ru-RU" sz="2000" dirty="0"/>
              <a:t> значения (как в бумажном варианте) </a:t>
            </a:r>
          </a:p>
          <a:p>
            <a:r>
              <a:rPr lang="ru-RU" sz="2000" dirty="0"/>
              <a:t>Добавить </a:t>
            </a:r>
            <a:r>
              <a:rPr lang="en-US" sz="2000" dirty="0"/>
              <a:t>HbA1c</a:t>
            </a:r>
            <a:r>
              <a:rPr lang="ru-RU" sz="2000" dirty="0"/>
              <a:t>, кальций</a:t>
            </a:r>
          </a:p>
          <a:p>
            <a:r>
              <a:rPr lang="en-US" sz="2000" dirty="0"/>
              <a:t>CD4</a:t>
            </a:r>
            <a:r>
              <a:rPr lang="ru-RU" sz="2000" dirty="0"/>
              <a:t>, вирусная нагрузка</a:t>
            </a:r>
            <a:endParaRPr lang="en-US" sz="2000" dirty="0"/>
          </a:p>
          <a:p>
            <a:r>
              <a:rPr lang="en-US" sz="2000" dirty="0" err="1"/>
              <a:t>Hep</a:t>
            </a:r>
            <a:r>
              <a:rPr lang="en-US" sz="2000" dirty="0"/>
              <a:t> B antigen</a:t>
            </a:r>
            <a:r>
              <a:rPr lang="ru-RU" sz="2000" dirty="0"/>
              <a:t>, </a:t>
            </a:r>
            <a:r>
              <a:rPr lang="en-US" sz="2000" dirty="0" err="1"/>
              <a:t>Hep</a:t>
            </a:r>
            <a:r>
              <a:rPr lang="en-US" sz="2000" dirty="0"/>
              <a:t> C antibody</a:t>
            </a:r>
            <a:r>
              <a:rPr lang="ru-RU" sz="2000" dirty="0"/>
              <a:t>, </a:t>
            </a:r>
            <a:r>
              <a:rPr lang="en-US" sz="2000" dirty="0" err="1"/>
              <a:t>Hep</a:t>
            </a:r>
            <a:r>
              <a:rPr lang="en-US" sz="2000" dirty="0"/>
              <a:t> C PCR (qualitative test)</a:t>
            </a:r>
            <a:r>
              <a:rPr lang="ru-RU" sz="2000" dirty="0"/>
              <a:t>, </a:t>
            </a:r>
            <a:r>
              <a:rPr lang="en-US" sz="2000" dirty="0" err="1"/>
              <a:t>Hep</a:t>
            </a:r>
            <a:r>
              <a:rPr lang="en-US" sz="2000" dirty="0"/>
              <a:t> C </a:t>
            </a:r>
            <a:r>
              <a:rPr lang="ru-RU" sz="2000" dirty="0"/>
              <a:t>вирусная нагрузка, </a:t>
            </a:r>
            <a:r>
              <a:rPr lang="en-US" sz="2000" dirty="0" err="1"/>
              <a:t>Hep</a:t>
            </a:r>
            <a:r>
              <a:rPr lang="en-US" sz="2000" dirty="0"/>
              <a:t> C </a:t>
            </a:r>
            <a:r>
              <a:rPr lang="ru-RU" sz="2000" dirty="0"/>
              <a:t>генотип</a:t>
            </a:r>
          </a:p>
          <a:p>
            <a:r>
              <a:rPr lang="ru-RU" sz="2000" dirty="0"/>
              <a:t>Обсуждение внесение информации по анализам, которые выполняются вне лаборатории АКПТД</a:t>
            </a:r>
          </a:p>
          <a:p>
            <a:r>
              <a:rPr lang="ru-RU" sz="2000" dirty="0"/>
              <a:t>Автоматический перенос анализов в выписной эпикриз</a:t>
            </a:r>
            <a:endParaRPr lang="en-US" sz="2000" dirty="0"/>
          </a:p>
          <a:p>
            <a:endParaRPr lang="en-US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57" y="553151"/>
            <a:ext cx="420660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246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9C54E3-C5E5-4A5F-A7F7-FF1FF7959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Активный мониторинг НЯ на лечение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976F67B-DDC0-4B05-9C63-52D38E5F7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032" y="897485"/>
            <a:ext cx="8817935" cy="2564166"/>
          </a:xfrm>
        </p:spPr>
        <p:txBody>
          <a:bodyPr/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dirty="0"/>
              <a:t>Активный мониторинг - это проведение активной и систематической </a:t>
            </a:r>
            <a:r>
              <a:rPr lang="ru-RU" sz="2000" b="1" dirty="0"/>
              <a:t>клинической</a:t>
            </a:r>
            <a:r>
              <a:rPr lang="ru-RU" sz="2000" dirty="0"/>
              <a:t> и </a:t>
            </a:r>
            <a:r>
              <a:rPr lang="ru-RU" sz="2000" b="1" dirty="0"/>
              <a:t>лабораторной</a:t>
            </a:r>
            <a:r>
              <a:rPr lang="ru-RU" sz="2000" dirty="0"/>
              <a:t> и </a:t>
            </a:r>
            <a:r>
              <a:rPr lang="ru-RU" sz="2000" b="1" dirty="0"/>
              <a:t>инструментальной</a:t>
            </a:r>
            <a:r>
              <a:rPr lang="ru-RU" sz="2000" dirty="0"/>
              <a:t> оценки пациентов во время лечения.  Чем регламентирован: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ACC086F-3AA3-43F9-94B1-B95647116C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en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C333593-FC39-4656-ABBC-34A5B9FEC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666" y="2259853"/>
            <a:ext cx="2133785" cy="27442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AF1634D-7D02-496E-922F-E52177DA3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407" y="2269421"/>
            <a:ext cx="2164268" cy="272514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62DA86C-23E5-463E-986E-79245072B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338" y="2278990"/>
            <a:ext cx="2133785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8398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0F2877-17FA-4145-BF77-F545B762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275" y="392575"/>
            <a:ext cx="5862972" cy="766200"/>
          </a:xfrm>
        </p:spPr>
        <p:txBody>
          <a:bodyPr/>
          <a:lstStyle/>
          <a:p>
            <a:r>
              <a:rPr lang="ru-RU" dirty="0"/>
              <a:t>Примеры новых аспектов активного мониторинга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4FCB614-97F1-403D-A2AD-B4572894E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795" y="1158775"/>
            <a:ext cx="7521651" cy="3145500"/>
          </a:xfrm>
        </p:spPr>
        <p:txBody>
          <a:bodyPr/>
          <a:lstStyle/>
          <a:p>
            <a:r>
              <a:rPr lang="en-US" dirty="0" err="1"/>
              <a:t>Bdq</a:t>
            </a:r>
            <a:r>
              <a:rPr lang="en-US" dirty="0"/>
              <a:t> </a:t>
            </a:r>
            <a:r>
              <a:rPr lang="en-US" dirty="0" err="1"/>
              <a:t>Dlm</a:t>
            </a:r>
            <a:r>
              <a:rPr lang="en-US" dirty="0"/>
              <a:t> </a:t>
            </a:r>
            <a:r>
              <a:rPr lang="en-US" dirty="0" err="1"/>
              <a:t>Cfz</a:t>
            </a:r>
            <a:r>
              <a:rPr lang="en-US" dirty="0"/>
              <a:t> </a:t>
            </a:r>
            <a:r>
              <a:rPr lang="en-US" dirty="0" err="1"/>
              <a:t>Lfx-Mfx</a:t>
            </a:r>
            <a:r>
              <a:rPr lang="en-US" dirty="0"/>
              <a:t> </a:t>
            </a:r>
            <a:r>
              <a:rPr lang="ru-RU" dirty="0"/>
              <a:t>– мониторинг ЭКГ, уровень электролитов, альбумина</a:t>
            </a:r>
          </a:p>
          <a:p>
            <a:r>
              <a:rPr lang="en-US" dirty="0" err="1"/>
              <a:t>Lzd</a:t>
            </a:r>
            <a:r>
              <a:rPr lang="en-US" dirty="0"/>
              <a:t> – </a:t>
            </a:r>
            <a:r>
              <a:rPr lang="ru-RU" dirty="0"/>
              <a:t>препарат, который дает до 18% ПР – самые частые ПР – полинейропатия и необратимое поражение зрительного нерва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6CD65EC-CD19-498E-B1A4-0565A4FE80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973158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Мониторинг </a:t>
            </a:r>
            <a:r>
              <a:rPr lang="ru-RU" dirty="0" err="1"/>
              <a:t>полинейропатии</a:t>
            </a:r>
            <a:r>
              <a:rPr lang="ru-RU" dirty="0"/>
              <a:t> и зрения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78334" y="1664235"/>
            <a:ext cx="2527066" cy="1690858"/>
          </a:xfrm>
        </p:spPr>
        <p:txBody>
          <a:bodyPr/>
          <a:lstStyle/>
          <a:p>
            <a:pPr marL="76200" indent="0">
              <a:buNone/>
            </a:pPr>
            <a:r>
              <a:rPr lang="ru-RU" sz="1800" dirty="0"/>
              <a:t>В настоящее время вкладки не существует</a:t>
            </a:r>
          </a:p>
          <a:p>
            <a:pPr marL="76200" indent="0">
              <a:buNone/>
            </a:pPr>
            <a:r>
              <a:rPr lang="ru-RU" sz="1800" dirty="0"/>
              <a:t>«Предложение»</a:t>
            </a:r>
          </a:p>
          <a:p>
            <a:pPr>
              <a:buFontTx/>
              <a:buChar char="-"/>
            </a:pPr>
            <a:r>
              <a:rPr lang="ru-RU" sz="1800" dirty="0"/>
              <a:t>Выполнить вкладку по типу ЭКГ</a:t>
            </a:r>
          </a:p>
          <a:p>
            <a:pPr>
              <a:buFontTx/>
              <a:buChar char="-"/>
            </a:pPr>
            <a:r>
              <a:rPr lang="ru-RU" sz="1800" dirty="0"/>
              <a:t>Подразумевает выбор цифры (простота использования)</a:t>
            </a:r>
          </a:p>
          <a:p>
            <a:pPr>
              <a:buFontTx/>
              <a:buChar char="-"/>
            </a:pPr>
            <a:r>
              <a:rPr lang="ru-RU" sz="1800" dirty="0"/>
              <a:t>Подсказка, функция печати, месяц лечения</a:t>
            </a:r>
          </a:p>
          <a:p>
            <a:pPr>
              <a:buFontTx/>
              <a:buChar char="-"/>
            </a:pPr>
            <a:r>
              <a:rPr lang="ru-RU" sz="1800" dirty="0"/>
              <a:t>Инструкции?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lang="en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81" y="584390"/>
            <a:ext cx="500657" cy="3185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451"/>
          <a:stretch/>
        </p:blipFill>
        <p:spPr>
          <a:xfrm>
            <a:off x="0" y="1162766"/>
            <a:ext cx="6386554" cy="39807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20" t="15907" r="6142" b="11913"/>
          <a:stretch/>
        </p:blipFill>
        <p:spPr>
          <a:xfrm>
            <a:off x="16940" y="1418552"/>
            <a:ext cx="6352673" cy="371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967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Мониторинг побочных реакций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4074" y="1988819"/>
            <a:ext cx="9086803" cy="3047795"/>
          </a:xfrm>
        </p:spPr>
        <p:txBody>
          <a:bodyPr/>
          <a:lstStyle/>
          <a:p>
            <a:pPr marL="76200" indent="0">
              <a:buNone/>
            </a:pPr>
            <a:r>
              <a:rPr lang="ru-RU" sz="2000" u="sng" dirty="0"/>
              <a:t>Важный раздел работы фтизиатрической службы – мониторинг безопасности пациента </a:t>
            </a:r>
          </a:p>
          <a:p>
            <a:pPr marL="76200" indent="0">
              <a:buNone/>
            </a:pPr>
            <a:r>
              <a:rPr lang="ru-RU" sz="2000" b="1" dirty="0">
                <a:solidFill>
                  <a:srgbClr val="00B050"/>
                </a:solidFill>
              </a:rPr>
              <a:t>«Плюсы»</a:t>
            </a:r>
          </a:p>
          <a:p>
            <a:pPr marL="76200" indent="0">
              <a:buNone/>
            </a:pPr>
            <a:r>
              <a:rPr lang="ru-RU" sz="2000" dirty="0">
                <a:solidFill>
                  <a:srgbClr val="00B050"/>
                </a:solidFill>
              </a:rPr>
              <a:t>- В АКПТД осуществляется отлаженный мониторинг ПР ПТП, утвержден внутренними приказами </a:t>
            </a:r>
          </a:p>
          <a:p>
            <a:pPr marL="76200" indent="0">
              <a:buNone/>
            </a:pPr>
            <a:r>
              <a:rPr lang="ru-RU" sz="2000" dirty="0">
                <a:solidFill>
                  <a:srgbClr val="00B050"/>
                </a:solidFill>
              </a:rPr>
              <a:t>- Информация вносится в базу данных только на уровне АКПТД</a:t>
            </a:r>
          </a:p>
          <a:p>
            <a:pPr marL="76200" indent="0">
              <a:buNone/>
            </a:pPr>
            <a:r>
              <a:rPr lang="ru-RU" sz="2000" dirty="0">
                <a:solidFill>
                  <a:srgbClr val="FF0000"/>
                </a:solidFill>
              </a:rPr>
              <a:t>«Проблемы»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rgbClr val="FF0000"/>
                </a:solidFill>
              </a:rPr>
              <a:t>Сложно отследить ПР у пациентов из районов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rgbClr val="FF0000"/>
                </a:solidFill>
              </a:rPr>
              <a:t>Регистрация ведется только на бумажных носителях, областной куратор ждет бумажного варианта</a:t>
            </a:r>
          </a:p>
          <a:p>
            <a:pPr marL="76200" indent="0">
              <a:buNone/>
            </a:pPr>
            <a:endParaRPr lang="ru-RU" dirty="0"/>
          </a:p>
          <a:p>
            <a:pPr marL="76200" indent="0">
              <a:buNone/>
            </a:pPr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lang="en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55" y="569385"/>
            <a:ext cx="409064" cy="35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7238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 lang="en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92113"/>
            <a:ext cx="5492750" cy="766762"/>
          </a:xfrm>
        </p:spPr>
        <p:txBody>
          <a:bodyPr/>
          <a:lstStyle/>
          <a:p>
            <a:r>
              <a:rPr lang="ru-RU" dirty="0"/>
              <a:t>Мониторинг побочных реакций (предложение)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21" y="1281627"/>
            <a:ext cx="408467" cy="3596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976" y="0"/>
            <a:ext cx="57124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277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Необходима дополнительная вкладка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1864" y="1770352"/>
            <a:ext cx="8660272" cy="2865605"/>
          </a:xfrm>
        </p:spPr>
        <p:txBody>
          <a:bodyPr/>
          <a:lstStyle/>
          <a:p>
            <a:r>
              <a:rPr lang="ru-RU" sz="2000" dirty="0"/>
              <a:t>Добавить вкладку </a:t>
            </a:r>
            <a:r>
              <a:rPr lang="ru-RU" sz="2000" b="1" dirty="0"/>
              <a:t>«Консультации специалистов» </a:t>
            </a:r>
            <a:r>
              <a:rPr lang="ru-RU" sz="2000" dirty="0"/>
              <a:t>(пульмонолога, терапевта, невролога, офтальмолога, профессора, телемедицинские консультации)</a:t>
            </a:r>
          </a:p>
          <a:p>
            <a:r>
              <a:rPr lang="ru-RU" sz="2000" dirty="0"/>
              <a:t>Добавить возможность прикрепления документа (</a:t>
            </a:r>
            <a:r>
              <a:rPr lang="en-US" sz="2000" dirty="0"/>
              <a:t>Word/PDF)</a:t>
            </a:r>
            <a:endParaRPr lang="ru-RU" sz="2000" dirty="0"/>
          </a:p>
          <a:p>
            <a:r>
              <a:rPr lang="ru-RU" sz="2000" dirty="0"/>
              <a:t>Проблема электронной подписи</a:t>
            </a:r>
          </a:p>
          <a:p>
            <a:r>
              <a:rPr lang="ru-RU" sz="2000" dirty="0"/>
              <a:t>Будет видно консультации в динамике, будет легко отследить, когда потребуется следующая консультация в динамике </a:t>
            </a:r>
          </a:p>
          <a:p>
            <a:r>
              <a:rPr lang="ru-RU" sz="2000" dirty="0"/>
              <a:t>Автоматический перенос заключений специалистов в выписной эпикриз</a:t>
            </a:r>
          </a:p>
          <a:p>
            <a:endParaRPr lang="ru-RU" sz="20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 lang="en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36" y="507543"/>
            <a:ext cx="441883" cy="44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8278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E30A325-E864-4F7D-B04A-AFE2C2A0D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Ведение ЛТИ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DB36B3C-D242-4222-99FB-5F765AEFB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" y="1327350"/>
            <a:ext cx="8054340" cy="3145500"/>
          </a:xfrm>
        </p:spPr>
        <p:txBody>
          <a:bodyPr/>
          <a:lstStyle/>
          <a:p>
            <a:r>
              <a:rPr lang="ru-RU" dirty="0"/>
              <a:t>Необходимо развитие регистра в отношении регистрации ЛТИ и проведения химиопрофилактики </a:t>
            </a:r>
          </a:p>
          <a:p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1D7DAEC-710E-4CF1-A542-1B7962BDAD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6607474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532" y="394049"/>
            <a:ext cx="5492400" cy="76620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881" y="1286098"/>
            <a:ext cx="8917119" cy="3666001"/>
          </a:xfrm>
        </p:spPr>
        <p:txBody>
          <a:bodyPr/>
          <a:lstStyle/>
          <a:p>
            <a:pPr marL="76200" indent="0">
              <a:buNone/>
            </a:pPr>
            <a:r>
              <a:rPr lang="ru-RU" dirty="0"/>
              <a:t>Активная работа в регистре обеспечит:</a:t>
            </a:r>
          </a:p>
          <a:p>
            <a:r>
              <a:rPr lang="ru-RU" dirty="0"/>
              <a:t>Переход на электронную медицинскую документацию</a:t>
            </a:r>
          </a:p>
          <a:p>
            <a:r>
              <a:rPr lang="ru-RU" dirty="0"/>
              <a:t>Экономия времени на заполнение документации для медицинского персонала</a:t>
            </a:r>
          </a:p>
          <a:p>
            <a:r>
              <a:rPr lang="ru-RU" dirty="0"/>
              <a:t>Облегчение анализа информации для внутренних отчетов/научных проектов </a:t>
            </a:r>
          </a:p>
          <a:p>
            <a:r>
              <a:rPr lang="ru-RU" dirty="0"/>
              <a:t>Легкий контроль ведения документации со стороны администрации, контроля ведения пациента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 lang="en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80" y="575654"/>
            <a:ext cx="453365" cy="40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2230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199FBD-7AB8-4DF3-BCDB-1C65BBDA9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региональный регистр?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B242B0F-FEFF-42F9-AF2F-C69505EE0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595" y="1158774"/>
            <a:ext cx="8032014" cy="3793325"/>
          </a:xfrm>
        </p:spPr>
        <p:txBody>
          <a:bodyPr/>
          <a:lstStyle/>
          <a:p>
            <a:pPr marL="76200" indent="0">
              <a:buNone/>
            </a:pPr>
            <a:r>
              <a:rPr lang="ru-RU" u="sng" dirty="0">
                <a:latin typeface="Roboto Condensed Light" panose="020B0604020202020204" charset="0"/>
                <a:ea typeface="Roboto Condensed Light" panose="020B0604020202020204" charset="0"/>
              </a:rPr>
              <a:t>Регистр пациентов </a:t>
            </a:r>
            <a:r>
              <a:rPr lang="ru-RU" dirty="0">
                <a:latin typeface="Roboto Condensed Light" panose="020B0604020202020204" charset="0"/>
                <a:ea typeface="Roboto Condensed Light" panose="020B0604020202020204" charset="0"/>
              </a:rPr>
              <a:t>- это организованная система сбора информации о пациентах, имеющих конкретные заболевания, находящихся в определенном клиническом состоянии или получающих/ получивших конкретное лечение, которые взяты на учет в системе здравоохранения </a:t>
            </a:r>
          </a:p>
          <a:p>
            <a:pPr marL="76200" indent="0">
              <a:buNone/>
            </a:pPr>
            <a:endParaRPr lang="ru-RU" dirty="0"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 marL="76200" indent="0">
              <a:buNone/>
            </a:pPr>
            <a:r>
              <a:rPr lang="en-US" sz="1200" dirty="0" err="1">
                <a:latin typeface="Roboto Condensed Light" panose="020B0604020202020204" charset="0"/>
                <a:ea typeface="Roboto Condensed Light" panose="020B0604020202020204" charset="0"/>
              </a:rPr>
              <a:t>Gliklich</a:t>
            </a:r>
            <a:r>
              <a:rPr lang="en-US" sz="1200" dirty="0">
                <a:latin typeface="Roboto Condensed Light" panose="020B0604020202020204" charset="0"/>
                <a:ea typeface="Roboto Condensed Light" panose="020B0604020202020204" charset="0"/>
              </a:rPr>
              <a:t> RE, Dreyer NA, eds. Registries for Evaluating Patient Outcomes: A User’s Guide. (Prepared </a:t>
            </a:r>
            <a:r>
              <a:rPr lang="en-US" sz="1200" dirty="0" err="1">
                <a:latin typeface="Roboto Condensed Light" panose="020B0604020202020204" charset="0"/>
                <a:ea typeface="Roboto Condensed Light" panose="020B0604020202020204" charset="0"/>
              </a:rPr>
              <a:t>byOutcome</a:t>
            </a:r>
            <a:r>
              <a:rPr lang="en-US" sz="1200" dirty="0"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sz="1200" dirty="0" err="1">
                <a:latin typeface="Roboto Condensed Light" panose="020B0604020202020204" charset="0"/>
                <a:ea typeface="Roboto Condensed Light" panose="020B0604020202020204" charset="0"/>
              </a:rPr>
              <a:t>DEclDE</a:t>
            </a:r>
            <a:r>
              <a:rPr lang="en-US" sz="1200" dirty="0">
                <a:latin typeface="Roboto Condensed Light" panose="020B0604020202020204" charset="0"/>
                <a:ea typeface="Roboto Condensed Light" panose="020B0604020202020204" charset="0"/>
              </a:rPr>
              <a:t> Center [Outcome Sciences, Inc. dba Outcome] under Contract No. HHSA29020050035IT01.) AHRQ Publication No. 07-EHC001-1. Rockville, MD: Agency for Healthcare Research and </a:t>
            </a:r>
            <a:r>
              <a:rPr lang="en-US" sz="1200" dirty="0" err="1">
                <a:latin typeface="Roboto Condensed Light" panose="020B0604020202020204" charset="0"/>
                <a:ea typeface="Roboto Condensed Light" panose="020B0604020202020204" charset="0"/>
              </a:rPr>
              <a:t>Quality.April</a:t>
            </a:r>
            <a:r>
              <a:rPr lang="en-US" sz="1200" dirty="0">
                <a:latin typeface="Roboto Condensed Light" panose="020B0604020202020204" charset="0"/>
                <a:ea typeface="Roboto Condensed Light" panose="020B0604020202020204" charset="0"/>
              </a:rPr>
              <a:t> 2007.</a:t>
            </a:r>
            <a:endParaRPr lang="ru-RU" sz="1200" dirty="0"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1E54FD6-A1D9-4C01-80B3-220764FD0A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2359818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7FFCA280-C6F0-400E-923B-1DDDA0A53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23A3138-F0BB-4B4A-8723-05AD583A8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266" y="1494643"/>
            <a:ext cx="8825467" cy="3592151"/>
          </a:xfrm>
        </p:spPr>
        <p:txBody>
          <a:bodyPr/>
          <a:lstStyle/>
          <a:p>
            <a:r>
              <a:rPr lang="ru-RU" dirty="0"/>
              <a:t>Работа в регистре должна являться частью ежедневной работы медицинского персонала как АКПТД, так и туберкулезных кабинетов области</a:t>
            </a:r>
          </a:p>
          <a:p>
            <a:r>
              <a:rPr lang="ru-RU" dirty="0"/>
              <a:t>Работа в регистре облегчает и ускоряет получение информации о пациенте (решение ВК, результаты обследования и др.)</a:t>
            </a:r>
          </a:p>
          <a:p>
            <a:r>
              <a:rPr lang="ru-RU" dirty="0"/>
              <a:t>Региональный регистр содержит больше информации, чем федеральный регистр (ФРБТ)</a:t>
            </a:r>
          </a:p>
          <a:p>
            <a:r>
              <a:rPr lang="ru-RU" dirty="0"/>
              <a:t>Пользование регистром повышает качество оказания медицинской помощи </a:t>
            </a:r>
          </a:p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59FECB5-9E25-461E-9DFF-2A048DBB5C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2899658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мониторинга ТБ у детского населения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7224" y="1792940"/>
            <a:ext cx="8722657" cy="3164541"/>
          </a:xfrm>
        </p:spPr>
        <p:txBody>
          <a:bodyPr/>
          <a:lstStyle/>
          <a:p>
            <a:r>
              <a:rPr lang="ru-RU" dirty="0" smtClean="0"/>
              <a:t>Резюмируя вышесказанное: </a:t>
            </a:r>
          </a:p>
          <a:p>
            <a:pPr>
              <a:buNone/>
            </a:pPr>
            <a:r>
              <a:rPr lang="ru-RU" dirty="0" smtClean="0"/>
              <a:t>Н</a:t>
            </a:r>
            <a:r>
              <a:rPr lang="ru-RU" dirty="0" smtClean="0"/>
              <a:t>е заполняется вкладка «дневниковые записи» - отсутствие информации осмотра в БД</a:t>
            </a:r>
          </a:p>
          <a:p>
            <a:pPr>
              <a:buNone/>
            </a:pPr>
            <a:r>
              <a:rPr lang="ru-RU" dirty="0" smtClean="0"/>
              <a:t>Лучевые методы диагностики: внесение данных не в полном объеме, особенно данные из ОЛС и районов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 lang="en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</a:t>
            </a:r>
            <a:r>
              <a:rPr lang="ru-RU" dirty="0" err="1" smtClean="0"/>
              <a:t>химиопрофилактики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6540" y="3854822"/>
            <a:ext cx="7216589" cy="1057297"/>
          </a:xfrm>
        </p:spPr>
        <p:txBody>
          <a:bodyPr/>
          <a:lstStyle/>
          <a:p>
            <a:pPr marL="101600" indent="0">
              <a:buNone/>
            </a:pPr>
            <a:r>
              <a:rPr lang="ru-RU" dirty="0" smtClean="0"/>
              <a:t>«Предложения для обсуждения»</a:t>
            </a:r>
          </a:p>
          <a:p>
            <a:pPr>
              <a:buFontTx/>
              <a:buChar char="-"/>
            </a:pPr>
            <a:r>
              <a:rPr lang="ru-RU" dirty="0" smtClean="0"/>
              <a:t>Добавить </a:t>
            </a:r>
            <a:r>
              <a:rPr lang="ru-RU" dirty="0" smtClean="0"/>
              <a:t>дозировки и предполагаемую длительность приема ПТП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Добавить вес (ежемесячная динамика)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 lang="en"/>
          </a:p>
        </p:txBody>
      </p:sp>
      <p:pic>
        <p:nvPicPr>
          <p:cNvPr id="5" name="Рисунок 4" descr="Сним7ок.PNG"/>
          <p:cNvPicPr>
            <a:picLocks noChangeAspect="1"/>
          </p:cNvPicPr>
          <p:nvPr/>
        </p:nvPicPr>
        <p:blipFill>
          <a:blip r:embed="rId2"/>
          <a:srcRect r="30297" b="70893"/>
          <a:stretch>
            <a:fillRect/>
          </a:stretch>
        </p:blipFill>
        <p:spPr>
          <a:xfrm>
            <a:off x="1600763" y="1165412"/>
            <a:ext cx="7543238" cy="226807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Мониторинг побочных реакций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148056"/>
            <a:ext cx="4150659" cy="3995444"/>
          </a:xfrm>
        </p:spPr>
        <p:txBody>
          <a:bodyPr/>
          <a:lstStyle/>
          <a:p>
            <a:r>
              <a:rPr lang="ru-RU" dirty="0" smtClean="0"/>
              <a:t>В детском сегменте заполняется крайне редко</a:t>
            </a:r>
          </a:p>
          <a:p>
            <a:r>
              <a:rPr lang="ru-RU" dirty="0" smtClean="0"/>
              <a:t>Встречаются случаи, когда ПР даже не выносится в контрольный лист (чаще в районе)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 lang="en"/>
          </a:p>
        </p:txBody>
      </p:sp>
      <p:pic>
        <p:nvPicPr>
          <p:cNvPr id="5" name="Рисунок 4" descr="Снимо5к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482" y="1555417"/>
            <a:ext cx="4948518" cy="358808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Иммунодиагностика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327350"/>
            <a:ext cx="9144000" cy="1648932"/>
          </a:xfrm>
        </p:spPr>
        <p:txBody>
          <a:bodyPr/>
          <a:lstStyle/>
          <a:p>
            <a:r>
              <a:rPr lang="ru-RU" dirty="0" smtClean="0"/>
              <a:t>Данные вносятся не в полном объеме, особенно из ОЛС и из районов!</a:t>
            </a:r>
          </a:p>
          <a:p>
            <a:r>
              <a:rPr lang="ru-RU" dirty="0" smtClean="0"/>
              <a:t>Возможно добавить столбец с местом проведения теста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34</a:t>
            </a:fld>
            <a:endParaRPr lang="en"/>
          </a:p>
        </p:txBody>
      </p:sp>
      <p:pic>
        <p:nvPicPr>
          <p:cNvPr id="5" name="Рисунок 4" descr="Снимок.PNG"/>
          <p:cNvPicPr>
            <a:picLocks noChangeAspect="1"/>
          </p:cNvPicPr>
          <p:nvPr/>
        </p:nvPicPr>
        <p:blipFill>
          <a:blip r:embed="rId2"/>
          <a:srcRect r="43108" b="55207"/>
          <a:stretch>
            <a:fillRect/>
          </a:stretch>
        </p:blipFill>
        <p:spPr>
          <a:xfrm>
            <a:off x="4259811" y="2839571"/>
            <a:ext cx="4884189" cy="23039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623" y="3263154"/>
            <a:ext cx="3343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Есть возможность добавить результаты </a:t>
            </a:r>
            <a:r>
              <a:rPr lang="ru-RU" sz="1800" dirty="0" smtClean="0"/>
              <a:t>Т-спот и </a:t>
            </a:r>
            <a:r>
              <a:rPr lang="ru-RU" sz="1800" dirty="0" err="1" smtClean="0"/>
              <a:t>квантиферон</a:t>
            </a:r>
            <a:r>
              <a:rPr lang="ru-RU" sz="1800" dirty="0" smtClean="0"/>
              <a:t> тестов – заполняется редко</a:t>
            </a:r>
            <a:endParaRPr lang="ru-RU" sz="1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Учет посещений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327350"/>
            <a:ext cx="4329953" cy="3648062"/>
          </a:xfrm>
        </p:spPr>
        <p:txBody>
          <a:bodyPr/>
          <a:lstStyle/>
          <a:p>
            <a:r>
              <a:rPr lang="ru-RU" dirty="0" smtClean="0"/>
              <a:t>Активно используется в АКПТД</a:t>
            </a:r>
          </a:p>
          <a:p>
            <a:r>
              <a:rPr lang="ru-RU" dirty="0" smtClean="0"/>
              <a:t>Заполняется средним мед. персоналом</a:t>
            </a:r>
          </a:p>
          <a:p>
            <a:r>
              <a:rPr lang="ru-RU" b="1" dirty="0" smtClean="0"/>
              <a:t>Почти</a:t>
            </a:r>
            <a:r>
              <a:rPr lang="ru-RU" dirty="0" smtClean="0"/>
              <a:t> всегда заполняется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35</a:t>
            </a:fld>
            <a:endParaRPr lang="en"/>
          </a:p>
        </p:txBody>
      </p:sp>
      <p:pic>
        <p:nvPicPr>
          <p:cNvPr id="5" name="Рисунок 4" descr="Снипмок.PNG"/>
          <p:cNvPicPr>
            <a:picLocks noChangeAspect="1"/>
          </p:cNvPicPr>
          <p:nvPr/>
        </p:nvPicPr>
        <p:blipFill>
          <a:blip r:embed="rId2"/>
          <a:srcRect b="38604"/>
          <a:stretch>
            <a:fillRect/>
          </a:stretch>
        </p:blipFill>
        <p:spPr>
          <a:xfrm>
            <a:off x="4199835" y="2143064"/>
            <a:ext cx="4944165" cy="300043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 и работа в очагах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120588"/>
            <a:ext cx="9143999" cy="1550894"/>
          </a:xfrm>
        </p:spPr>
        <p:txBody>
          <a:bodyPr/>
          <a:lstStyle/>
          <a:p>
            <a:r>
              <a:rPr lang="ru-RU" dirty="0" smtClean="0"/>
              <a:t>Вкладка не заполняется, хотя является полностью рабочей!</a:t>
            </a:r>
          </a:p>
          <a:p>
            <a:r>
              <a:rPr lang="ru-RU" dirty="0" smtClean="0"/>
              <a:t>Невозможно добавить контакт не внесенный в нашу БД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36</a:t>
            </a:fld>
            <a:endParaRPr lang="en"/>
          </a:p>
        </p:txBody>
      </p:sp>
      <p:pic>
        <p:nvPicPr>
          <p:cNvPr id="5" name="Рисунок 4" descr="Снимеок.PNG"/>
          <p:cNvPicPr>
            <a:picLocks noChangeAspect="1"/>
          </p:cNvPicPr>
          <p:nvPr/>
        </p:nvPicPr>
        <p:blipFill>
          <a:blip r:embed="rId2"/>
          <a:srcRect b="43352"/>
          <a:stretch>
            <a:fillRect/>
          </a:stretch>
        </p:blipFill>
        <p:spPr>
          <a:xfrm>
            <a:off x="2574360" y="2651312"/>
            <a:ext cx="6569640" cy="249218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учета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327350"/>
            <a:ext cx="4338918" cy="3816150"/>
          </a:xfrm>
        </p:spPr>
        <p:txBody>
          <a:bodyPr/>
          <a:lstStyle/>
          <a:p>
            <a:r>
              <a:rPr lang="ru-RU" dirty="0" smtClean="0"/>
              <a:t>Не всегда вносится информация о «0»ГДН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37</a:t>
            </a:fld>
            <a:endParaRPr lang="en"/>
          </a:p>
        </p:txBody>
      </p:sp>
      <p:pic>
        <p:nvPicPr>
          <p:cNvPr id="5" name="Рисунок 4" descr="Сним8ок.PNG"/>
          <p:cNvPicPr>
            <a:picLocks noChangeAspect="1"/>
          </p:cNvPicPr>
          <p:nvPr/>
        </p:nvPicPr>
        <p:blipFill>
          <a:blip r:embed="rId2"/>
          <a:srcRect r="63534" b="60610"/>
          <a:stretch>
            <a:fillRect/>
          </a:stretch>
        </p:blipFill>
        <p:spPr>
          <a:xfrm>
            <a:off x="5171115" y="1640541"/>
            <a:ext cx="3653662" cy="2788024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Отсутствие в базе данных какой-либо информации об окружении ребенка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153" y="1327350"/>
            <a:ext cx="8382000" cy="3145500"/>
          </a:xfrm>
        </p:spPr>
        <p:txBody>
          <a:bodyPr/>
          <a:lstStyle/>
          <a:p>
            <a:r>
              <a:rPr lang="ru-RU" dirty="0" smtClean="0"/>
              <a:t>ФИО, тип контакта, ДР, дата и результаты лучевого обследования, иммунологических тестов на ТБ, примечания</a:t>
            </a:r>
          </a:p>
          <a:p>
            <a:r>
              <a:rPr lang="ru-RU" dirty="0" smtClean="0"/>
              <a:t>Сведения о ближайших родственниках: место работы, условия проживания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38</a:t>
            </a:fld>
            <a:endParaRPr lang="en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4118" y="1327350"/>
            <a:ext cx="8480611" cy="3145500"/>
          </a:xfrm>
        </p:spPr>
        <p:txBody>
          <a:bodyPr/>
          <a:lstStyle/>
          <a:p>
            <a:r>
              <a:rPr lang="ru-RU" dirty="0" smtClean="0"/>
              <a:t>Отсутствие информации о вакцинации и ревакцинации БЦЖ </a:t>
            </a:r>
          </a:p>
          <a:p>
            <a:r>
              <a:rPr lang="ru-RU" dirty="0" smtClean="0"/>
              <a:t>Отсутствие возможности внесения информации с печатных источников в виде файлов различных форматов (направлений, выписок, результатов тестов и </a:t>
            </a:r>
            <a:r>
              <a:rPr lang="ru-RU" dirty="0" err="1" smtClean="0"/>
              <a:t>тд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39</a:t>
            </a:fld>
            <a:endParaRPr lang="e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DE91B9-42E5-4CF9-8547-7D60FB418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Какие регистры существуют?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B650CE8-25DF-469C-8A16-E0853928E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195" y="1413115"/>
            <a:ext cx="8711609" cy="3223385"/>
          </a:xfrm>
        </p:spPr>
        <p:txBody>
          <a:bodyPr/>
          <a:lstStyle/>
          <a:p>
            <a:pPr marL="76200" indent="0">
              <a:buNone/>
            </a:pPr>
            <a:r>
              <a:rPr lang="ru-RU" dirty="0"/>
              <a:t>В настоящее время принято выделять три основных вида регистров, согласно их спецификации:</a:t>
            </a:r>
          </a:p>
          <a:p>
            <a:r>
              <a:rPr lang="ru-RU" dirty="0"/>
              <a:t>Регистры лекарственных средств и медицинской техники;</a:t>
            </a:r>
          </a:p>
          <a:p>
            <a:r>
              <a:rPr lang="ru-RU" dirty="0"/>
              <a:t>Регистры заболеваний (моно- и </a:t>
            </a:r>
            <a:r>
              <a:rPr lang="ru-RU" dirty="0" err="1"/>
              <a:t>полинозологические</a:t>
            </a:r>
            <a:r>
              <a:rPr lang="ru-RU" dirty="0"/>
              <a:t> регистры);</a:t>
            </a:r>
          </a:p>
          <a:p>
            <a:r>
              <a:rPr lang="ru-RU" dirty="0"/>
              <a:t>Регистры оказания медицинской помощи, включающие клинические регистры.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E0FC54F-A42D-48D8-961A-632E55DAC1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32586070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Практические вопросы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9187" y="1389529"/>
            <a:ext cx="8765626" cy="3424518"/>
          </a:xfrm>
        </p:spPr>
        <p:txBody>
          <a:bodyPr/>
          <a:lstStyle/>
          <a:p>
            <a:r>
              <a:rPr lang="ru-RU" dirty="0"/>
              <a:t>Мало возможностей выгрузки из регистра информации (помимо отчетов), все «завязано» на 1 человеке</a:t>
            </a:r>
          </a:p>
          <a:p>
            <a:r>
              <a:rPr lang="ru-RU" dirty="0" smtClean="0"/>
              <a:t>Необходимо улучшение преемственности (в особенности между </a:t>
            </a:r>
            <a:r>
              <a:rPr lang="ru-RU" dirty="0" err="1" smtClean="0"/>
              <a:t>туб.кабинетами</a:t>
            </a:r>
            <a:r>
              <a:rPr lang="ru-RU" dirty="0" smtClean="0"/>
              <a:t> и АКПТД, длительно не вносится информация об обследовании пациентов на лечении в районах )</a:t>
            </a:r>
          </a:p>
          <a:p>
            <a:r>
              <a:rPr lang="ru-RU" dirty="0" smtClean="0"/>
              <a:t>Несвоевременно внесенная информация в региональный </a:t>
            </a:r>
            <a:r>
              <a:rPr lang="ru-RU" dirty="0" err="1" smtClean="0"/>
              <a:t>регситр</a:t>
            </a:r>
            <a:r>
              <a:rPr lang="ru-RU" dirty="0" smtClean="0"/>
              <a:t> влечет за собой </a:t>
            </a:r>
            <a:r>
              <a:rPr lang="ru-RU" dirty="0" err="1" smtClean="0"/>
              <a:t>несвоевременнгсть</a:t>
            </a:r>
            <a:r>
              <a:rPr lang="ru-RU" dirty="0" smtClean="0"/>
              <a:t> заполнения ФРБТ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40</a:t>
            </a:fld>
            <a:endParaRPr lang="en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Практические вопросы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0207" y="1192306"/>
            <a:ext cx="8534400" cy="3558619"/>
          </a:xfrm>
        </p:spPr>
        <p:txBody>
          <a:bodyPr/>
          <a:lstStyle/>
          <a:p>
            <a:pPr marL="76200" indent="0">
              <a:buNone/>
            </a:pPr>
            <a:r>
              <a:rPr lang="ru-RU" dirty="0"/>
              <a:t>Кто осуществляет контроль качества заполнения базы данных и как часто это бывает?</a:t>
            </a:r>
          </a:p>
          <a:p>
            <a:pPr marL="7620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Определить функции каждого из мед. работников туберкулезной службы относительно заполнения регистра?</a:t>
            </a:r>
          </a:p>
          <a:p>
            <a:pPr marL="7620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41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1341" y="1327350"/>
            <a:ext cx="8175812" cy="3145500"/>
          </a:xfrm>
        </p:spPr>
        <p:txBody>
          <a:bodyPr/>
          <a:lstStyle/>
          <a:p>
            <a:pPr marL="76200" indent="0">
              <a:buNone/>
            </a:pPr>
            <a:r>
              <a:rPr lang="ru-RU" dirty="0" smtClean="0"/>
              <a:t>Оценка технических возможностей всех уровней фтизиатрической службы</a:t>
            </a:r>
          </a:p>
          <a:p>
            <a:pPr marL="76200" indent="0">
              <a:buNone/>
            </a:pPr>
            <a:endParaRPr lang="ru-RU" dirty="0" smtClean="0"/>
          </a:p>
          <a:p>
            <a:pPr marL="76200" indent="0">
              <a:buNone/>
            </a:pPr>
            <a:r>
              <a:rPr lang="ru-RU" dirty="0" smtClean="0"/>
              <a:t>Много повторяющейся рутинной работы по заполнению регистров разного уровня – в перспективе автоматическая выгрузка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42</a:t>
            </a:fld>
            <a:endParaRPr lang="en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43</a:t>
            </a:fld>
            <a:endParaRPr/>
          </a:p>
        </p:txBody>
      </p:sp>
      <p:sp>
        <p:nvSpPr>
          <p:cNvPr id="503" name="Google Shape;503;p34"/>
          <p:cNvSpPr txBox="1">
            <a:spLocks noGrp="1"/>
          </p:cNvSpPr>
          <p:nvPr>
            <p:ph type="ctrTitle" idx="4294967295"/>
          </p:nvPr>
        </p:nvSpPr>
        <p:spPr>
          <a:xfrm>
            <a:off x="0" y="2243898"/>
            <a:ext cx="9144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9800"/>
                </a:solidFill>
              </a:rPr>
              <a:t>Благодарю за внимание!</a:t>
            </a:r>
            <a:endParaRPr sz="6000" dirty="0">
              <a:solidFill>
                <a:srgbClr val="FF9800"/>
              </a:solidFill>
            </a:endParaRPr>
          </a:p>
        </p:txBody>
      </p:sp>
      <p:sp>
        <p:nvSpPr>
          <p:cNvPr id="504" name="Google Shape;504;p34"/>
          <p:cNvSpPr txBox="1">
            <a:spLocks noGrp="1"/>
          </p:cNvSpPr>
          <p:nvPr>
            <p:ph type="subTitle" idx="4294967295"/>
          </p:nvPr>
        </p:nvSpPr>
        <p:spPr>
          <a:xfrm>
            <a:off x="1275150" y="3230000"/>
            <a:ext cx="6593700" cy="134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/>
              <a:t>Уважаемые коллеги, Ваши вопросы, предложения, комментарии?</a:t>
            </a:r>
            <a:endParaRPr sz="2000" b="1" dirty="0"/>
          </a:p>
        </p:txBody>
      </p:sp>
      <p:grpSp>
        <p:nvGrpSpPr>
          <p:cNvPr id="505" name="Google Shape;505;p34"/>
          <p:cNvGrpSpPr/>
          <p:nvPr/>
        </p:nvGrpSpPr>
        <p:grpSpPr>
          <a:xfrm>
            <a:off x="3996210" y="966817"/>
            <a:ext cx="1197664" cy="1126777"/>
            <a:chOff x="5972700" y="2330200"/>
            <a:chExt cx="411625" cy="387275"/>
          </a:xfrm>
        </p:grpSpPr>
        <p:sp>
          <p:nvSpPr>
            <p:cNvPr id="506" name="Google Shape;506;p3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EB8F8C-F460-4B57-A1A6-B3DD863B6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регистра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81F7440-D914-4FE4-9205-7132140D4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542" y="1391146"/>
            <a:ext cx="7883158" cy="3145500"/>
          </a:xfrm>
        </p:spPr>
        <p:txBody>
          <a:bodyPr/>
          <a:lstStyle/>
          <a:p>
            <a:pPr marL="76200" indent="0">
              <a:buNone/>
            </a:pPr>
            <a:r>
              <a:rPr lang="ru-RU" dirty="0"/>
              <a:t>Моно- и </a:t>
            </a:r>
            <a:r>
              <a:rPr lang="ru-RU" dirty="0" err="1"/>
              <a:t>полинозологические</a:t>
            </a:r>
            <a:r>
              <a:rPr lang="ru-RU" dirty="0"/>
              <a:t> регистры создаются для изучения реальной клинической практики в области конкретных заболеваний. В ходе ведения таких регистров как правило оцениваются демографические и статистические данные и реальное время течения заболевания, эффективность различных схем и курсов лечения применяемых препаратов, динамика показателей пациента и статистика исходов заболевания.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C489BBA-8AFE-4CD8-8E75-5229E02D62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1472592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B7171F-AD72-4F2F-8010-653E90177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Регистр больных ТБ</a:t>
            </a:r>
            <a:r>
              <a:rPr lang="en-US" dirty="0"/>
              <a:t> - </a:t>
            </a:r>
            <a:r>
              <a:rPr lang="en-US" dirty="0" err="1"/>
              <a:t>InitMED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FBB347F-C836-462F-9C23-C438766B2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48893" y="999000"/>
            <a:ext cx="2324986" cy="3284662"/>
          </a:xfrm>
        </p:spPr>
        <p:txBody>
          <a:bodyPr/>
          <a:lstStyle/>
          <a:p>
            <a:pPr marL="76200" indent="0">
              <a:buNone/>
            </a:pPr>
            <a:r>
              <a:rPr lang="ru-RU" dirty="0"/>
              <a:t>В АО регистр больных ТБ веден с 2005 г</a:t>
            </a:r>
          </a:p>
          <a:p>
            <a:pPr marL="7620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12388E7-C37F-4BC9-9AF9-9F3F8928ED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7B20BFE-0152-434B-B630-40DED8BD8B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0" t="13039" r="12403" b="13039"/>
          <a:stretch/>
        </p:blipFill>
        <p:spPr>
          <a:xfrm>
            <a:off x="300400" y="1466263"/>
            <a:ext cx="6080671" cy="3284662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179CB26-50F7-43DE-A47F-9ABD57E563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08" t="19422" r="64573" b="67063"/>
          <a:stretch/>
        </p:blipFill>
        <p:spPr>
          <a:xfrm>
            <a:off x="6648893" y="908427"/>
            <a:ext cx="2232838" cy="695121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976301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07E019-71C4-4149-B3CA-B57AA31FE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275" y="392575"/>
            <a:ext cx="5827530" cy="766200"/>
          </a:xfrm>
        </p:spPr>
        <p:txBody>
          <a:bodyPr/>
          <a:lstStyle/>
          <a:p>
            <a:r>
              <a:rPr lang="ru-RU" dirty="0"/>
              <a:t>Зачем нужна актуализация текущего регистра?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E64D274-ADD5-4AD5-BF3C-7479FD42A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5177" y="1403307"/>
            <a:ext cx="8117074" cy="2963129"/>
          </a:xfrm>
        </p:spPr>
        <p:txBody>
          <a:bodyPr/>
          <a:lstStyle/>
          <a:p>
            <a:r>
              <a:rPr lang="ru-RU" dirty="0"/>
              <a:t>Соответствие современной системе мониторинга и стандартам ведения больных</a:t>
            </a:r>
          </a:p>
          <a:p>
            <a:r>
              <a:rPr lang="ru-RU" dirty="0"/>
              <a:t>Эффективное ведение медицинской документации </a:t>
            </a:r>
          </a:p>
          <a:p>
            <a:r>
              <a:rPr lang="ru-RU" dirty="0"/>
              <a:t>Быстрый и эффективный анализ данных по области и принятие эффективных решений</a:t>
            </a:r>
          </a:p>
          <a:p>
            <a:r>
              <a:rPr lang="ru-RU" dirty="0"/>
              <a:t>Преемственность между сотрудниками любого сегмента противотуберкулезной службы</a:t>
            </a:r>
          </a:p>
          <a:p>
            <a:r>
              <a:rPr lang="ru-RU" dirty="0"/>
              <a:t>Переход на электронную медицинскую документацию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DD303AF-1C9A-453F-888E-3419B31CF3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408030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8884" y="1537987"/>
            <a:ext cx="3804744" cy="3433405"/>
          </a:xfrm>
        </p:spPr>
        <p:txBody>
          <a:bodyPr/>
          <a:lstStyle/>
          <a:p>
            <a:r>
              <a:rPr lang="ru-RU" b="1" dirty="0"/>
              <a:t>Архангельская область</a:t>
            </a:r>
            <a:r>
              <a:rPr lang="ru-RU" dirty="0"/>
              <a:t> – </a:t>
            </a:r>
            <a:r>
              <a:rPr lang="ru-RU" b="1" dirty="0"/>
              <a:t>один из лучших регионов</a:t>
            </a:r>
            <a:r>
              <a:rPr lang="ru-RU" dirty="0"/>
              <a:t> РФ по снижению заболеваемости и смертности от </a:t>
            </a:r>
            <a:r>
              <a:rPr lang="ru-RU" b="1" dirty="0"/>
              <a:t>туберкулеза</a:t>
            </a:r>
          </a:p>
          <a:p>
            <a:r>
              <a:rPr lang="ru-RU" b="1" dirty="0"/>
              <a:t>Одна из ведущих научных фтизиатрических баз международного уровня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323195" y="1408448"/>
            <a:ext cx="4782205" cy="2907888"/>
          </a:xfrm>
        </p:spPr>
        <p:txBody>
          <a:bodyPr/>
          <a:lstStyle/>
          <a:p>
            <a:r>
              <a:rPr lang="ru-RU" b="1" dirty="0"/>
              <a:t>Понимание значимости своевременных изменений в системе, точное, полноценное и своевременное введение данных</a:t>
            </a:r>
            <a:r>
              <a:rPr lang="ru-RU" dirty="0"/>
              <a:t> гарантируют нам успешное развитие фтизиатрической службы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14274" y="392575"/>
            <a:ext cx="5959905" cy="766200"/>
          </a:xfrm>
        </p:spPr>
        <p:txBody>
          <a:bodyPr/>
          <a:lstStyle/>
          <a:p>
            <a:r>
              <a:rPr lang="ru-RU" dirty="0"/>
              <a:t>Зачем нужна актуализация текущего регистра?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76259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Разделы регистра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38600" y="1210531"/>
            <a:ext cx="7155158" cy="38739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6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ru-RU" sz="1600" dirty="0"/>
              <a:t>Справочная информация о пациенте (идентификационные паспортные данные)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ru-RU" sz="1600" dirty="0"/>
              <a:t>Аптечный учет (необходим для бесперебойного снабжения и регулирования расхода ПТП) – имеет связь с листом назначения, врач имеет возможность видеть препараты в аптеке при назначении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ru-RU" sz="1600" dirty="0"/>
              <a:t>Результаты лабораторного, рентгенологического, иммунологического (</a:t>
            </a:r>
            <a:r>
              <a:rPr lang="ru-RU" sz="1600" dirty="0" err="1"/>
              <a:t>диаскинтест</a:t>
            </a:r>
            <a:r>
              <a:rPr lang="ru-RU" sz="1600" dirty="0"/>
              <a:t>), инструментального (ЭКГ) обследования 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ru-RU" sz="1600" dirty="0"/>
              <a:t>Клиническая информация (дневниковые записи, схемы химиотерапии и др.)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ru-RU" sz="1600" dirty="0"/>
              <a:t>Формирование отчетов ОМК, лаборатории, аптеки и т.д.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ru-RU" sz="1200" dirty="0"/>
          </a:p>
          <a:p>
            <a:pPr marL="342900" lvl="0" indent="-342900" algn="l" rtl="0">
              <a:spcBef>
                <a:spcPts val="6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ru-RU" sz="1200" dirty="0"/>
          </a:p>
          <a:p>
            <a:pPr marL="342900" lvl="0" indent="-342900" algn="l" rtl="0">
              <a:spcBef>
                <a:spcPts val="6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ru-RU" dirty="0"/>
          </a:p>
          <a:p>
            <a:pPr marL="342900" lvl="0" indent="-342900" algn="l" rtl="0">
              <a:spcBef>
                <a:spcPts val="6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ru-RU" dirty="0"/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ru-RU" dirty="0"/>
              <a:t> </a:t>
            </a: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31806" y="529389"/>
            <a:ext cx="428212" cy="502851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B63C872-E82B-484E-8224-C079DDB0E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813" y="168249"/>
            <a:ext cx="1267751" cy="47633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1514</Words>
  <Application>Microsoft Office PowerPoint</Application>
  <PresentationFormat>Экран (16:9)</PresentationFormat>
  <Paragraphs>242</Paragraphs>
  <Slides>43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9" baseType="lpstr">
      <vt:lpstr>Arial</vt:lpstr>
      <vt:lpstr>Roboto Condensed</vt:lpstr>
      <vt:lpstr>Roboto Condensed Light</vt:lpstr>
      <vt:lpstr>Courier New</vt:lpstr>
      <vt:lpstr>Arvo</vt:lpstr>
      <vt:lpstr>Salerio template</vt:lpstr>
      <vt:lpstr>Актуализация электронного регионального регистра по туберкулезу  </vt:lpstr>
      <vt:lpstr>В данном докладе</vt:lpstr>
      <vt:lpstr>Что такое региональный регистр?</vt:lpstr>
      <vt:lpstr>Какие регистры существуют?</vt:lpstr>
      <vt:lpstr>Цель регистра</vt:lpstr>
      <vt:lpstr>Регистр больных ТБ - InitMED</vt:lpstr>
      <vt:lpstr>Зачем нужна актуализация текущего регистра?</vt:lpstr>
      <vt:lpstr>Зачем нужна актуализация текущего регистра?</vt:lpstr>
      <vt:lpstr>Разделы регистра</vt:lpstr>
      <vt:lpstr>Проблемные аспекты ведения регистра</vt:lpstr>
      <vt:lpstr>Дневниковые записи</vt:lpstr>
      <vt:lpstr>Дневниковые записи</vt:lpstr>
      <vt:lpstr>Преимущества </vt:lpstr>
      <vt:lpstr>Контролируемый прием препаратов</vt:lpstr>
      <vt:lpstr>Контролируемый прием препаратов</vt:lpstr>
      <vt:lpstr>Схема химиотерапии</vt:lpstr>
      <vt:lpstr>Лист назначений</vt:lpstr>
      <vt:lpstr>Рентген ОГК</vt:lpstr>
      <vt:lpstr>ЭКГ</vt:lpstr>
      <vt:lpstr>Анализ крови</vt:lpstr>
      <vt:lpstr>Анализ крови</vt:lpstr>
      <vt:lpstr>Активный мониторинг НЯ на лечение</vt:lpstr>
      <vt:lpstr>Примеры новых аспектов активного мониторинга</vt:lpstr>
      <vt:lpstr>Мониторинг полинейропатии и зрения</vt:lpstr>
      <vt:lpstr>Мониторинг побочных реакций</vt:lpstr>
      <vt:lpstr>Мониторинг побочных реакций (предложение)</vt:lpstr>
      <vt:lpstr>Необходима дополнительная вкладка </vt:lpstr>
      <vt:lpstr>Ведение ЛТИ</vt:lpstr>
      <vt:lpstr>Выводы</vt:lpstr>
      <vt:lpstr>Выводы</vt:lpstr>
      <vt:lpstr>Особенности мониторинга ТБ у детского населения</vt:lpstr>
      <vt:lpstr>Схема химиопрофилактики</vt:lpstr>
      <vt:lpstr>Мониторинг побочных реакций</vt:lpstr>
      <vt:lpstr>Иммунодиагностика</vt:lpstr>
      <vt:lpstr>Учет посещений</vt:lpstr>
      <vt:lpstr>Контакты и работа в очагах</vt:lpstr>
      <vt:lpstr>Группа учета</vt:lpstr>
      <vt:lpstr>Отсутствие в базе данных какой-либо информации об окружении ребенка</vt:lpstr>
      <vt:lpstr>Слайд 39</vt:lpstr>
      <vt:lpstr>Практические вопросы</vt:lpstr>
      <vt:lpstr>Практические вопросы</vt:lpstr>
      <vt:lpstr>Слайд 42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Быстрая диагностика ТБ с использованием образцов мочи  (обзор литературы)</dc:title>
  <dc:creator>профи</dc:creator>
  <cp:lastModifiedBy>профи</cp:lastModifiedBy>
  <cp:revision>87</cp:revision>
  <dcterms:modified xsi:type="dcterms:W3CDTF">2020-09-23T19:31:25Z</dcterms:modified>
</cp:coreProperties>
</file>