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notesSlides/notesSlide2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3" r:id="rId2"/>
  </p:sldMasterIdLst>
  <p:notesMasterIdLst>
    <p:notesMasterId r:id="rId71"/>
  </p:notesMasterIdLst>
  <p:handoutMasterIdLst>
    <p:handoutMasterId r:id="rId72"/>
  </p:handoutMasterIdLst>
  <p:sldIdLst>
    <p:sldId id="257" r:id="rId3"/>
    <p:sldId id="409" r:id="rId4"/>
    <p:sldId id="374" r:id="rId5"/>
    <p:sldId id="375" r:id="rId6"/>
    <p:sldId id="376" r:id="rId7"/>
    <p:sldId id="377" r:id="rId8"/>
    <p:sldId id="387" r:id="rId9"/>
    <p:sldId id="388" r:id="rId10"/>
    <p:sldId id="410" r:id="rId11"/>
    <p:sldId id="389" r:id="rId12"/>
    <p:sldId id="390" r:id="rId13"/>
    <p:sldId id="391" r:id="rId14"/>
    <p:sldId id="392" r:id="rId15"/>
    <p:sldId id="393" r:id="rId16"/>
    <p:sldId id="394" r:id="rId17"/>
    <p:sldId id="442" r:id="rId18"/>
    <p:sldId id="444" r:id="rId19"/>
    <p:sldId id="445" r:id="rId20"/>
    <p:sldId id="446" r:id="rId21"/>
    <p:sldId id="447" r:id="rId22"/>
    <p:sldId id="396" r:id="rId23"/>
    <p:sldId id="448" r:id="rId24"/>
    <p:sldId id="411" r:id="rId25"/>
    <p:sldId id="412" r:id="rId26"/>
    <p:sldId id="413" r:id="rId27"/>
    <p:sldId id="414" r:id="rId28"/>
    <p:sldId id="415" r:id="rId29"/>
    <p:sldId id="416" r:id="rId30"/>
    <p:sldId id="417" r:id="rId31"/>
    <p:sldId id="418" r:id="rId32"/>
    <p:sldId id="456" r:id="rId33"/>
    <p:sldId id="397" r:id="rId34"/>
    <p:sldId id="398" r:id="rId35"/>
    <p:sldId id="450" r:id="rId36"/>
    <p:sldId id="400" r:id="rId37"/>
    <p:sldId id="402" r:id="rId38"/>
    <p:sldId id="403" r:id="rId39"/>
    <p:sldId id="404" r:id="rId40"/>
    <p:sldId id="405" r:id="rId41"/>
    <p:sldId id="406" r:id="rId42"/>
    <p:sldId id="407" r:id="rId43"/>
    <p:sldId id="443" r:id="rId44"/>
    <p:sldId id="408" r:id="rId45"/>
    <p:sldId id="420" r:id="rId46"/>
    <p:sldId id="421" r:id="rId47"/>
    <p:sldId id="422" r:id="rId48"/>
    <p:sldId id="423" r:id="rId49"/>
    <p:sldId id="424" r:id="rId50"/>
    <p:sldId id="425" r:id="rId51"/>
    <p:sldId id="426" r:id="rId52"/>
    <p:sldId id="428" r:id="rId53"/>
    <p:sldId id="429" r:id="rId54"/>
    <p:sldId id="430" r:id="rId55"/>
    <p:sldId id="431" r:id="rId56"/>
    <p:sldId id="432" r:id="rId57"/>
    <p:sldId id="433" r:id="rId58"/>
    <p:sldId id="434" r:id="rId59"/>
    <p:sldId id="435" r:id="rId60"/>
    <p:sldId id="436" r:id="rId61"/>
    <p:sldId id="437" r:id="rId62"/>
    <p:sldId id="438" r:id="rId63"/>
    <p:sldId id="439" r:id="rId64"/>
    <p:sldId id="440" r:id="rId65"/>
    <p:sldId id="453" r:id="rId66"/>
    <p:sldId id="454" r:id="rId67"/>
    <p:sldId id="441" r:id="rId68"/>
    <p:sldId id="455" r:id="rId69"/>
    <p:sldId id="449" r:id="rId70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7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88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5800"/>
    </p:cViewPr>
  </p:sorterViewPr>
  <p:notesViewPr>
    <p:cSldViewPr snapToGrid="0">
      <p:cViewPr>
        <p:scale>
          <a:sx n="80" d="100"/>
          <a:sy n="80" d="100"/>
        </p:scale>
        <p:origin x="1344" y="-9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k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Bok1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bdullah.latif\Desktop\Data%20of%20PMDT%20Guideline%20Chapter%201EHrev%205-Sept-20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'Ark1'!$B$4</c:f>
              <c:strCache>
                <c:ptCount val="1"/>
                <c:pt idx="0">
                  <c:v>Total </c:v>
                </c:pt>
              </c:strCache>
            </c:strRef>
          </c:tx>
          <c:invertIfNegative val="0"/>
          <c:cat>
            <c:strRef>
              <c:f>'Ark1'!$A$5:$A$10</c:f>
              <c:strCache>
                <c:ptCount val="6"/>
                <c:pt idx="0">
                  <c:v>1.quarter  2012 </c:v>
                </c:pt>
                <c:pt idx="1">
                  <c:v>2.quarter 2012 </c:v>
                </c:pt>
                <c:pt idx="2">
                  <c:v>3.quarter 2012 </c:v>
                </c:pt>
                <c:pt idx="3">
                  <c:v>4.quarter 2012 </c:v>
                </c:pt>
                <c:pt idx="4">
                  <c:v>1.quarter 2013 </c:v>
                </c:pt>
                <c:pt idx="5">
                  <c:v>2.quarter 2013 </c:v>
                </c:pt>
              </c:strCache>
            </c:strRef>
          </c:cat>
          <c:val>
            <c:numRef>
              <c:f>'Ark1'!$B$5:$B$10</c:f>
              <c:numCache>
                <c:formatCode>General</c:formatCode>
                <c:ptCount val="6"/>
                <c:pt idx="0">
                  <c:v>9</c:v>
                </c:pt>
                <c:pt idx="1">
                  <c:v>6</c:v>
                </c:pt>
                <c:pt idx="2">
                  <c:v>9</c:v>
                </c:pt>
                <c:pt idx="3">
                  <c:v>9</c:v>
                </c:pt>
                <c:pt idx="4">
                  <c:v>18</c:v>
                </c:pt>
                <c:pt idx="5">
                  <c:v>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B34-40F7-9663-B3C6A4F458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30128464"/>
        <c:axId val="-1430126288"/>
      </c:barChart>
      <c:catAx>
        <c:axId val="-1430128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500" baseline="0"/>
            </a:pPr>
            <a:endParaRPr lang="ru-RU"/>
          </a:p>
        </c:txPr>
        <c:crossAx val="-1430126288"/>
        <c:crosses val="autoZero"/>
        <c:auto val="1"/>
        <c:lblAlgn val="ctr"/>
        <c:lblOffset val="100"/>
        <c:noMultiLvlLbl val="0"/>
      </c:catAx>
      <c:valAx>
        <c:axId val="-1430126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43012846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800"/>
            </a:pPr>
            <a:r>
              <a:rPr lang="ru-RU" sz="2800" dirty="0" smtClean="0"/>
              <a:t>Рисунок 10 Уровень выявления предполагаемых случаев туберкулеза на 100 000 человек по клиникам, 201</a:t>
            </a:r>
            <a:r>
              <a:rPr lang="nb-NO" sz="2800" dirty="0" smtClean="0"/>
              <a:t>9</a:t>
            </a:r>
            <a:r>
              <a:rPr lang="ru-RU" sz="2800" dirty="0" smtClean="0"/>
              <a:t> г.</a:t>
            </a:r>
            <a:endParaRPr lang="en-US" sz="28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'Ark1'!$C$14</c:f>
              <c:strCache>
                <c:ptCount val="1"/>
                <c:pt idx="0">
                  <c:v>RATE: Presumptive TB case microscopy  screening/100,000 population </c:v>
                </c:pt>
              </c:strCache>
            </c:strRef>
          </c:tx>
          <c:invertIfNegative val="0"/>
          <c:cat>
            <c:strRef>
              <c:f>'Ark1'!$B$15:$B$30</c:f>
              <c:strCache>
                <c:ptCount val="16"/>
                <c:pt idx="0">
                  <c:v>A </c:v>
                </c:pt>
                <c:pt idx="1">
                  <c:v>B </c:v>
                </c:pt>
                <c:pt idx="2">
                  <c:v>C </c:v>
                </c:pt>
                <c:pt idx="3">
                  <c:v>D </c:v>
                </c:pt>
                <c:pt idx="4">
                  <c:v>E </c:v>
                </c:pt>
                <c:pt idx="5">
                  <c:v>F </c:v>
                </c:pt>
                <c:pt idx="6">
                  <c:v>G </c:v>
                </c:pt>
                <c:pt idx="7">
                  <c:v>H </c:v>
                </c:pt>
                <c:pt idx="8">
                  <c:v>I </c:v>
                </c:pt>
                <c:pt idx="9">
                  <c:v>J </c:v>
                </c:pt>
                <c:pt idx="10">
                  <c:v>K </c:v>
                </c:pt>
                <c:pt idx="11">
                  <c:v>L </c:v>
                </c:pt>
                <c:pt idx="12">
                  <c:v>M </c:v>
                </c:pt>
                <c:pt idx="13">
                  <c:v>N </c:v>
                </c:pt>
                <c:pt idx="14">
                  <c:v>Hospital  </c:v>
                </c:pt>
                <c:pt idx="15">
                  <c:v>Total </c:v>
                </c:pt>
              </c:strCache>
            </c:strRef>
          </c:cat>
          <c:val>
            <c:numRef>
              <c:f>'Ark1'!$C$15:$C$30</c:f>
              <c:numCache>
                <c:formatCode>General</c:formatCode>
                <c:ptCount val="16"/>
                <c:pt idx="0">
                  <c:v>1529</c:v>
                </c:pt>
                <c:pt idx="1">
                  <c:v>3092</c:v>
                </c:pt>
                <c:pt idx="2">
                  <c:v>1526</c:v>
                </c:pt>
                <c:pt idx="3">
                  <c:v>777</c:v>
                </c:pt>
                <c:pt idx="4">
                  <c:v>672</c:v>
                </c:pt>
                <c:pt idx="5">
                  <c:v>1914</c:v>
                </c:pt>
                <c:pt idx="6">
                  <c:v>812</c:v>
                </c:pt>
                <c:pt idx="7">
                  <c:v>670</c:v>
                </c:pt>
                <c:pt idx="8">
                  <c:v>3734</c:v>
                </c:pt>
                <c:pt idx="9">
                  <c:v>2679</c:v>
                </c:pt>
                <c:pt idx="10">
                  <c:v>1280</c:v>
                </c:pt>
                <c:pt idx="11">
                  <c:v>2420</c:v>
                </c:pt>
                <c:pt idx="12">
                  <c:v>2548</c:v>
                </c:pt>
                <c:pt idx="13">
                  <c:v>1844</c:v>
                </c:pt>
                <c:pt idx="15">
                  <c:v>1769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1B8-4CDD-A24C-3AFD51AE2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430118672"/>
        <c:axId val="-1430119216"/>
      </c:barChart>
      <c:catAx>
        <c:axId val="-14301186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-1430119216"/>
        <c:crosses val="autoZero"/>
        <c:auto val="1"/>
        <c:lblAlgn val="ctr"/>
        <c:lblOffset val="100"/>
        <c:noMultiLvlLbl val="0"/>
      </c:catAx>
      <c:valAx>
        <c:axId val="-1430119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-14301186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'Ark1'!$L$3</c:f>
              <c:strCache>
                <c:ptCount val="1"/>
                <c:pt idx="0">
                  <c:v>RATE: Presumptive TB case microscopy  screening/100,000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'Ark1'!$K$4:$K$18</c:f>
              <c:strCache>
                <c:ptCount val="15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E</c:v>
                </c:pt>
                <c:pt idx="5">
                  <c:v>F</c:v>
                </c:pt>
                <c:pt idx="6">
                  <c:v>G</c:v>
                </c:pt>
                <c:pt idx="7">
                  <c:v>H</c:v>
                </c:pt>
                <c:pt idx="8">
                  <c:v>I</c:v>
                </c:pt>
                <c:pt idx="9">
                  <c:v>J</c:v>
                </c:pt>
                <c:pt idx="10">
                  <c:v>K</c:v>
                </c:pt>
                <c:pt idx="11">
                  <c:v>L</c:v>
                </c:pt>
                <c:pt idx="12">
                  <c:v>M</c:v>
                </c:pt>
                <c:pt idx="13">
                  <c:v>N</c:v>
                </c:pt>
                <c:pt idx="14">
                  <c:v>Total</c:v>
                </c:pt>
              </c:strCache>
            </c:strRef>
          </c:cat>
          <c:val>
            <c:numRef>
              <c:f>'Ark1'!$L$4:$L$18</c:f>
              <c:numCache>
                <c:formatCode>General</c:formatCode>
                <c:ptCount val="15"/>
                <c:pt idx="0">
                  <c:v>1529</c:v>
                </c:pt>
                <c:pt idx="1">
                  <c:v>3092</c:v>
                </c:pt>
                <c:pt idx="2">
                  <c:v>1526</c:v>
                </c:pt>
                <c:pt idx="3">
                  <c:v>777</c:v>
                </c:pt>
                <c:pt idx="4">
                  <c:v>672</c:v>
                </c:pt>
                <c:pt idx="5">
                  <c:v>1914</c:v>
                </c:pt>
                <c:pt idx="6">
                  <c:v>812</c:v>
                </c:pt>
                <c:pt idx="7">
                  <c:v>670</c:v>
                </c:pt>
                <c:pt idx="8">
                  <c:v>3734</c:v>
                </c:pt>
                <c:pt idx="9">
                  <c:v>2679</c:v>
                </c:pt>
                <c:pt idx="10">
                  <c:v>1280</c:v>
                </c:pt>
                <c:pt idx="11">
                  <c:v>2420</c:v>
                </c:pt>
                <c:pt idx="12">
                  <c:v>2548</c:v>
                </c:pt>
                <c:pt idx="13">
                  <c:v>1844</c:v>
                </c:pt>
                <c:pt idx="14">
                  <c:v>1769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40D-734E-A9D8-03C33ED090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-1430120304"/>
        <c:axId val="-1430126832"/>
      </c:barChart>
      <c:catAx>
        <c:axId val="-1430120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lang="nb-NO" sz="1200" b="1"/>
            </a:pPr>
            <a:endParaRPr lang="ru-RU"/>
          </a:p>
        </c:txPr>
        <c:crossAx val="-1430126832"/>
        <c:crosses val="autoZero"/>
        <c:auto val="1"/>
        <c:lblAlgn val="ctr"/>
        <c:lblOffset val="100"/>
        <c:noMultiLvlLbl val="0"/>
      </c:catAx>
      <c:valAx>
        <c:axId val="-143012683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nb-NO" sz="1100" b="1"/>
            </a:pPr>
            <a:endParaRPr lang="ru-RU"/>
          </a:p>
        </c:txPr>
        <c:crossAx val="-143012030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Rate per 100 000 in 2012</c:v>
          </c:tx>
          <c:spPr>
            <a:solidFill>
              <a:srgbClr val="4F81BD"/>
            </a:solidFill>
            <a:ln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15"/>
              <c:pt idx="0">
                <c:v>A</c:v>
              </c:pt>
              <c:pt idx="1">
                <c:v>B</c:v>
              </c:pt>
              <c:pt idx="2">
                <c:v>C</c:v>
              </c:pt>
              <c:pt idx="3">
                <c:v>D</c:v>
              </c:pt>
              <c:pt idx="4">
                <c:v>E</c:v>
              </c:pt>
              <c:pt idx="5">
                <c:v>F</c:v>
              </c:pt>
              <c:pt idx="6">
                <c:v>G</c:v>
              </c:pt>
              <c:pt idx="7">
                <c:v>H</c:v>
              </c:pt>
              <c:pt idx="8">
                <c:v>I</c:v>
              </c:pt>
              <c:pt idx="9">
                <c:v>J</c:v>
              </c:pt>
              <c:pt idx="10">
                <c:v>K</c:v>
              </c:pt>
              <c:pt idx="11">
                <c:v>L</c:v>
              </c:pt>
              <c:pt idx="12">
                <c:v>M</c:v>
              </c:pt>
              <c:pt idx="13">
                <c:v>N</c:v>
              </c:pt>
              <c:pt idx="14">
                <c:v>TOTAL</c:v>
              </c:pt>
            </c:strLit>
          </c:cat>
          <c:val>
            <c:numLit>
              <c:formatCode>General</c:formatCode>
              <c:ptCount val="15"/>
              <c:pt idx="0">
                <c:v>96</c:v>
              </c:pt>
              <c:pt idx="1">
                <c:v>169</c:v>
              </c:pt>
              <c:pt idx="2">
                <c:v>163</c:v>
              </c:pt>
              <c:pt idx="3">
                <c:v>66</c:v>
              </c:pt>
              <c:pt idx="4">
                <c:v>160</c:v>
              </c:pt>
              <c:pt idx="5">
                <c:v>920</c:v>
              </c:pt>
              <c:pt idx="6">
                <c:v>387</c:v>
              </c:pt>
              <c:pt idx="7">
                <c:v>142</c:v>
              </c:pt>
              <c:pt idx="8">
                <c:v>720</c:v>
              </c:pt>
              <c:pt idx="9">
                <c:v>452</c:v>
              </c:pt>
              <c:pt idx="10">
                <c:v>123</c:v>
              </c:pt>
              <c:pt idx="11">
                <c:v>478</c:v>
              </c:pt>
              <c:pt idx="12">
                <c:v>288</c:v>
              </c:pt>
              <c:pt idx="13">
                <c:v>375</c:v>
              </c:pt>
              <c:pt idx="14">
                <c:v>310</c:v>
              </c:pt>
            </c:numLit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EF5-FE4A-AF56-40A60A6ACB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2"/>
        <c:axId val="-1430127376"/>
        <c:axId val="-1430127920"/>
      </c:barChart>
      <c:valAx>
        <c:axId val="-1430127920"/>
        <c:scaling>
          <c:orientation val="minMax"/>
        </c:scaling>
        <c:delete val="0"/>
        <c:axPos val="l"/>
        <c:majorGridlines>
          <c:spPr>
            <a:ln w="9528" cap="flat">
              <a:solidFill>
                <a:srgbClr val="868686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8" cap="flat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nb-NO" sz="14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-1430127376"/>
        <c:crosses val="autoZero"/>
        <c:crossBetween val="between"/>
      </c:valAx>
      <c:catAx>
        <c:axId val="-1430127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8" cap="flat">
            <a:solidFill>
              <a:srgbClr val="868686"/>
            </a:solidFill>
            <a:prstDash val="solid"/>
            <a:round/>
          </a:ln>
        </c:spPr>
        <c:txPr>
          <a:bodyPr lIns="0" tIns="0" rIns="0" bIns="0"/>
          <a:lstStyle/>
          <a:p>
            <a:pPr marL="0" marR="0" indent="0" defTabSz="91440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 lang="nb-NO" sz="1400" b="1" i="0" u="none" strike="noStrike" kern="1200" baseline="0">
                <a:solidFill>
                  <a:srgbClr val="000000"/>
                </a:solidFill>
                <a:latin typeface="Calibri"/>
              </a:defRPr>
            </a:pPr>
            <a:endParaRPr lang="ru-RU"/>
          </a:p>
        </c:txPr>
        <c:crossAx val="-1430127920"/>
        <c:crosses val="autoZero"/>
        <c:auto val="1"/>
        <c:lblAlgn val="ctr"/>
        <c:lblOffset val="100"/>
        <c:noMultiLvlLbl val="0"/>
      </c:catAx>
      <c:spPr>
        <a:solidFill>
          <a:srgbClr val="FFFFFF"/>
        </a:solidFill>
        <a:ln>
          <a:noFill/>
        </a:ln>
      </c:spPr>
    </c:plotArea>
    <c:plotVisOnly val="1"/>
    <c:dispBlanksAs val="gap"/>
    <c:showDLblsOverMax val="0"/>
  </c:chart>
  <c:spPr>
    <a:solidFill>
      <a:srgbClr val="FFFFFF"/>
    </a:solidFill>
    <a:ln w="9528" cap="flat">
      <a:solidFill>
        <a:srgbClr val="868686"/>
      </a:solidFill>
      <a:prstDash val="solid"/>
      <a:round/>
    </a:ln>
  </c:spPr>
  <c:txPr>
    <a:bodyPr lIns="0" tIns="0" rIns="0" bIns="0"/>
    <a:lstStyle/>
    <a:p>
      <a:pPr marL="0" marR="0" indent="0" defTabSz="914400" fontAlgn="auto" hangingPunct="1">
        <a:lnSpc>
          <a:spcPct val="100000"/>
        </a:lnSpc>
        <a:spcBef>
          <a:spcPts val="0"/>
        </a:spcBef>
        <a:spcAft>
          <a:spcPts val="0"/>
        </a:spcAft>
        <a:tabLst/>
        <a:defRPr lang="nb-NO" sz="1000" b="0" i="0" u="none" strike="noStrike" kern="1200" baseline="0">
          <a:solidFill>
            <a:srgbClr val="000000"/>
          </a:solidFill>
          <a:latin typeface="Calibri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Sheet1!$B$69</c:f>
              <c:strCache>
                <c:ptCount val="1"/>
                <c:pt idx="0">
                  <c:v>LTR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Sheet1!$C$68:$M$68</c:f>
              <c:strCache>
                <c:ptCount val="11"/>
                <c:pt idx="0">
                  <c:v>2017 Q4</c:v>
                </c:pt>
                <c:pt idx="1">
                  <c:v>2018 Q1</c:v>
                </c:pt>
                <c:pt idx="2">
                  <c:v>2018 Q2</c:v>
                </c:pt>
                <c:pt idx="3">
                  <c:v>2018 Q3</c:v>
                </c:pt>
                <c:pt idx="4">
                  <c:v>2018 Q4</c:v>
                </c:pt>
                <c:pt idx="5">
                  <c:v>2019 Q1</c:v>
                </c:pt>
                <c:pt idx="6">
                  <c:v>2019 Q2</c:v>
                </c:pt>
                <c:pt idx="7">
                  <c:v>2019 Q3</c:v>
                </c:pt>
                <c:pt idx="8">
                  <c:v>2019 Q4</c:v>
                </c:pt>
                <c:pt idx="9">
                  <c:v>2020 Q1</c:v>
                </c:pt>
                <c:pt idx="10">
                  <c:v>2020 Q2</c:v>
                </c:pt>
              </c:strCache>
            </c:strRef>
          </c:cat>
          <c:val>
            <c:numRef>
              <c:f>Sheet1!$C$69:$M$69</c:f>
              <c:numCache>
                <c:formatCode>General</c:formatCode>
                <c:ptCount val="11"/>
                <c:pt idx="0">
                  <c:v>710</c:v>
                </c:pt>
                <c:pt idx="1">
                  <c:v>630</c:v>
                </c:pt>
                <c:pt idx="2">
                  <c:v>512</c:v>
                </c:pt>
                <c:pt idx="3">
                  <c:v>596</c:v>
                </c:pt>
                <c:pt idx="4">
                  <c:v>535</c:v>
                </c:pt>
                <c:pt idx="5">
                  <c:v>462</c:v>
                </c:pt>
                <c:pt idx="6">
                  <c:v>571</c:v>
                </c:pt>
                <c:pt idx="7">
                  <c:v>619</c:v>
                </c:pt>
                <c:pt idx="8">
                  <c:v>621</c:v>
                </c:pt>
                <c:pt idx="9">
                  <c:v>532</c:v>
                </c:pt>
                <c:pt idx="10">
                  <c:v>236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EA4-F946-A2AF-BF10DF0A1FCE}"/>
            </c:ext>
          </c:extLst>
        </c:ser>
        <c:ser>
          <c:idx val="1"/>
          <c:order val="1"/>
          <c:tx>
            <c:strRef>
              <c:f>Sheet1!$B$70</c:f>
              <c:strCache>
                <c:ptCount val="1"/>
                <c:pt idx="0">
                  <c:v>STR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Sheet1!$C$68:$M$68</c:f>
              <c:strCache>
                <c:ptCount val="11"/>
                <c:pt idx="0">
                  <c:v>2017 Q4</c:v>
                </c:pt>
                <c:pt idx="1">
                  <c:v>2018 Q1</c:v>
                </c:pt>
                <c:pt idx="2">
                  <c:v>2018 Q2</c:v>
                </c:pt>
                <c:pt idx="3">
                  <c:v>2018 Q3</c:v>
                </c:pt>
                <c:pt idx="4">
                  <c:v>2018 Q4</c:v>
                </c:pt>
                <c:pt idx="5">
                  <c:v>2019 Q1</c:v>
                </c:pt>
                <c:pt idx="6">
                  <c:v>2019 Q2</c:v>
                </c:pt>
                <c:pt idx="7">
                  <c:v>2019 Q3</c:v>
                </c:pt>
                <c:pt idx="8">
                  <c:v>2019 Q4</c:v>
                </c:pt>
                <c:pt idx="9">
                  <c:v>2020 Q1</c:v>
                </c:pt>
                <c:pt idx="10">
                  <c:v>2020 Q2</c:v>
                </c:pt>
              </c:strCache>
            </c:strRef>
          </c:cat>
          <c:val>
            <c:numRef>
              <c:f>Sheet1!$C$70:$M$70</c:f>
              <c:numCache>
                <c:formatCode>General</c:formatCode>
                <c:ptCount val="11"/>
                <c:pt idx="0">
                  <c:v>2</c:v>
                </c:pt>
                <c:pt idx="1">
                  <c:v>166</c:v>
                </c:pt>
                <c:pt idx="2">
                  <c:v>193</c:v>
                </c:pt>
                <c:pt idx="3">
                  <c:v>265</c:v>
                </c:pt>
                <c:pt idx="4">
                  <c:v>240</c:v>
                </c:pt>
                <c:pt idx="5">
                  <c:v>186</c:v>
                </c:pt>
                <c:pt idx="6">
                  <c:v>238</c:v>
                </c:pt>
                <c:pt idx="7">
                  <c:v>193</c:v>
                </c:pt>
                <c:pt idx="8">
                  <c:v>154</c:v>
                </c:pt>
                <c:pt idx="9">
                  <c:v>164</c:v>
                </c:pt>
                <c:pt idx="10">
                  <c:v>79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5EA4-F946-A2AF-BF10DF0A1FCE}"/>
            </c:ext>
          </c:extLst>
        </c:ser>
        <c:ser>
          <c:idx val="2"/>
          <c:order val="2"/>
          <c:tx>
            <c:strRef>
              <c:f>Sheet1!$B$71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Sheet1!$C$68:$M$68</c:f>
              <c:strCache>
                <c:ptCount val="11"/>
                <c:pt idx="0">
                  <c:v>2017 Q4</c:v>
                </c:pt>
                <c:pt idx="1">
                  <c:v>2018 Q1</c:v>
                </c:pt>
                <c:pt idx="2">
                  <c:v>2018 Q2</c:v>
                </c:pt>
                <c:pt idx="3">
                  <c:v>2018 Q3</c:v>
                </c:pt>
                <c:pt idx="4">
                  <c:v>2018 Q4</c:v>
                </c:pt>
                <c:pt idx="5">
                  <c:v>2019 Q1</c:v>
                </c:pt>
                <c:pt idx="6">
                  <c:v>2019 Q2</c:v>
                </c:pt>
                <c:pt idx="7">
                  <c:v>2019 Q3</c:v>
                </c:pt>
                <c:pt idx="8">
                  <c:v>2019 Q4</c:v>
                </c:pt>
                <c:pt idx="9">
                  <c:v>2020 Q1</c:v>
                </c:pt>
                <c:pt idx="10">
                  <c:v>2020 Q2</c:v>
                </c:pt>
              </c:strCache>
            </c:strRef>
          </c:cat>
          <c:val>
            <c:numRef>
              <c:f>Sheet1!$C$71:$M$71</c:f>
              <c:numCache>
                <c:formatCode>General</c:formatCode>
                <c:ptCount val="11"/>
                <c:pt idx="0">
                  <c:v>712</c:v>
                </c:pt>
                <c:pt idx="1">
                  <c:v>796</c:v>
                </c:pt>
                <c:pt idx="2">
                  <c:v>705</c:v>
                </c:pt>
                <c:pt idx="3">
                  <c:v>861</c:v>
                </c:pt>
                <c:pt idx="4">
                  <c:v>775</c:v>
                </c:pt>
                <c:pt idx="5">
                  <c:v>648</c:v>
                </c:pt>
                <c:pt idx="6">
                  <c:v>809</c:v>
                </c:pt>
                <c:pt idx="7">
                  <c:v>812</c:v>
                </c:pt>
                <c:pt idx="8">
                  <c:v>775</c:v>
                </c:pt>
                <c:pt idx="9">
                  <c:v>696</c:v>
                </c:pt>
                <c:pt idx="10">
                  <c:v>315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5EA4-F946-A2AF-BF10DF0A1FCE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-1430130640"/>
        <c:axId val="-1430123568"/>
      </c:lineChart>
      <c:catAx>
        <c:axId val="-143013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0123568"/>
        <c:crosses val="autoZero"/>
        <c:auto val="1"/>
        <c:lblAlgn val="ctr"/>
        <c:lblOffset val="100"/>
        <c:noMultiLvlLbl val="0"/>
      </c:catAx>
      <c:valAx>
        <c:axId val="-1430123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-143013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600"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20B14-ACC9-427E-B915-961CAE7751E1}" type="datetimeFigureOut">
              <a:rPr lang="nb-NO" smtClean="0"/>
              <a:t>23.09.2020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7FAD42-5C03-4CCC-9D63-EF1A69C547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3745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1F05E-A895-4FDA-8DC2-E2F40E703802}" type="datetimeFigureOut">
              <a:rPr lang="nb-NO" smtClean="0"/>
              <a:t>23.09.2020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488E32-4733-4024-BA8A-9EC7127337B9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63151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err="1"/>
              <a:t>Thanks</a:t>
            </a:r>
            <a:r>
              <a:rPr lang="nb-NO" dirty="0"/>
              <a:t> to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organizers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this</a:t>
            </a:r>
            <a:r>
              <a:rPr lang="nb-NO" dirty="0"/>
              <a:t> </a:t>
            </a:r>
            <a:r>
              <a:rPr lang="nb-NO" dirty="0" err="1"/>
              <a:t>conference</a:t>
            </a:r>
            <a:r>
              <a:rPr lang="nb-NO" dirty="0"/>
              <a:t> for </a:t>
            </a:r>
            <a:r>
              <a:rPr lang="nb-NO" dirty="0" err="1"/>
              <a:t>inviting</a:t>
            </a:r>
            <a:r>
              <a:rPr lang="nb-NO" dirty="0"/>
              <a:t> </a:t>
            </a:r>
            <a:r>
              <a:rPr lang="nb-NO" dirty="0" err="1"/>
              <a:t>me</a:t>
            </a:r>
            <a:r>
              <a:rPr lang="nb-NO" dirty="0"/>
              <a:t> to </a:t>
            </a:r>
            <a:r>
              <a:rPr lang="nb-NO" dirty="0" err="1"/>
              <a:t>speak</a:t>
            </a:r>
            <a:endParaRPr lang="nb-NO" dirty="0"/>
          </a:p>
          <a:p>
            <a:endParaRPr lang="nb-NO" dirty="0"/>
          </a:p>
          <a:p>
            <a:r>
              <a:rPr lang="nb-NO" dirty="0"/>
              <a:t>I </a:t>
            </a:r>
            <a:r>
              <a:rPr lang="nb-NO" dirty="0" err="1"/>
              <a:t>will</a:t>
            </a:r>
            <a:r>
              <a:rPr lang="nb-NO" dirty="0"/>
              <a:t> talk </a:t>
            </a:r>
            <a:r>
              <a:rPr lang="nb-NO" dirty="0" err="1"/>
              <a:t>about</a:t>
            </a:r>
            <a:r>
              <a:rPr lang="nb-NO" dirty="0"/>
              <a:t> TB management during </a:t>
            </a:r>
            <a:r>
              <a:rPr lang="nb-NO" dirty="0" err="1"/>
              <a:t>covid</a:t>
            </a:r>
            <a:r>
              <a:rPr lang="nb-NO" dirty="0"/>
              <a:t> </a:t>
            </a:r>
            <a:r>
              <a:rPr lang="nb-NO" dirty="0" err="1"/>
              <a:t>pandemic</a:t>
            </a:r>
            <a:r>
              <a:rPr lang="nb-NO" dirty="0"/>
              <a:t>, </a:t>
            </a:r>
            <a:r>
              <a:rPr lang="nb-NO" dirty="0" err="1"/>
              <a:t>using</a:t>
            </a:r>
            <a:r>
              <a:rPr lang="nb-NO" dirty="0"/>
              <a:t> WHO </a:t>
            </a:r>
            <a:r>
              <a:rPr lang="nb-NO" dirty="0" err="1"/>
              <a:t>recommendations</a:t>
            </a:r>
            <a:r>
              <a:rPr lang="nb-NO" dirty="0"/>
              <a:t> and </a:t>
            </a:r>
            <a:r>
              <a:rPr lang="nb-NO" dirty="0" err="1"/>
              <a:t>experiences</a:t>
            </a:r>
            <a:r>
              <a:rPr lang="nb-NO" dirty="0"/>
              <a:t> in Norway. </a:t>
            </a:r>
          </a:p>
          <a:p>
            <a:endParaRPr lang="nb-NO" dirty="0"/>
          </a:p>
          <a:p>
            <a:r>
              <a:rPr lang="nb-NO" dirty="0" err="1"/>
              <a:t>Dear</a:t>
            </a:r>
            <a:r>
              <a:rPr lang="nb-NO" dirty="0"/>
              <a:t> </a:t>
            </a:r>
            <a:r>
              <a:rPr lang="nb-NO" dirty="0" err="1"/>
              <a:t>colleagues</a:t>
            </a:r>
            <a:r>
              <a:rPr lang="nb-NO" dirty="0"/>
              <a:t>,</a:t>
            </a:r>
          </a:p>
          <a:p>
            <a:r>
              <a:rPr lang="nb-NO" dirty="0"/>
              <a:t>It is a </a:t>
            </a:r>
            <a:r>
              <a:rPr lang="nb-NO" dirty="0" err="1"/>
              <a:t>great</a:t>
            </a:r>
            <a:r>
              <a:rPr lang="nb-NO" dirty="0"/>
              <a:t> </a:t>
            </a:r>
            <a:r>
              <a:rPr lang="nb-NO" dirty="0" err="1"/>
              <a:t>pleasure</a:t>
            </a:r>
            <a:r>
              <a:rPr lang="nb-NO" dirty="0"/>
              <a:t> to </a:t>
            </a:r>
            <a:r>
              <a:rPr lang="nb-NO" dirty="0" err="1"/>
              <a:t>meet</a:t>
            </a:r>
            <a:r>
              <a:rPr lang="nb-NO" dirty="0"/>
              <a:t> with TB </a:t>
            </a:r>
            <a:r>
              <a:rPr lang="nb-NO" dirty="0" err="1"/>
              <a:t>colleagues</a:t>
            </a:r>
            <a:r>
              <a:rPr lang="nb-NO" dirty="0"/>
              <a:t> </a:t>
            </a:r>
            <a:r>
              <a:rPr lang="nb-NO" dirty="0" err="1"/>
              <a:t>working</a:t>
            </a:r>
            <a:r>
              <a:rPr lang="nb-NO" dirty="0"/>
              <a:t> in Murmansk. </a:t>
            </a:r>
          </a:p>
          <a:p>
            <a:r>
              <a:rPr lang="nb-NO" dirty="0" err="1"/>
              <a:t>I’ve</a:t>
            </a:r>
            <a:r>
              <a:rPr lang="nb-NO" dirty="0"/>
              <a:t> </a:t>
            </a:r>
            <a:r>
              <a:rPr lang="nb-NO" dirty="0" err="1"/>
              <a:t>known</a:t>
            </a:r>
            <a:r>
              <a:rPr lang="nb-NO" dirty="0"/>
              <a:t> Dr Svetlana </a:t>
            </a:r>
            <a:r>
              <a:rPr lang="nb-NO" dirty="0" err="1"/>
              <a:t>Pesnova</a:t>
            </a:r>
            <a:r>
              <a:rPr lang="nb-NO" dirty="0"/>
              <a:t> for </a:t>
            </a:r>
            <a:r>
              <a:rPr lang="nb-NO" dirty="0" err="1"/>
              <a:t>many</a:t>
            </a:r>
            <a:r>
              <a:rPr lang="nb-NO" dirty="0"/>
              <a:t> </a:t>
            </a:r>
            <a:r>
              <a:rPr lang="nb-NO" dirty="0" err="1"/>
              <a:t>years</a:t>
            </a:r>
            <a:r>
              <a:rPr lang="nb-NO" dirty="0"/>
              <a:t>, and </a:t>
            </a:r>
            <a:r>
              <a:rPr lang="nb-NO" dirty="0" err="1"/>
              <a:t>perhaps</a:t>
            </a:r>
            <a:r>
              <a:rPr lang="nb-NO" dirty="0"/>
              <a:t> met </a:t>
            </a:r>
            <a:r>
              <a:rPr lang="nb-NO" dirty="0" err="1"/>
              <a:t>several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you</a:t>
            </a:r>
            <a:r>
              <a:rPr lang="nb-NO" dirty="0"/>
              <a:t> </a:t>
            </a:r>
            <a:r>
              <a:rPr lang="nb-NO" dirty="0" err="1"/>
              <a:t>before</a:t>
            </a:r>
            <a:r>
              <a:rPr lang="nb-NO" dirty="0"/>
              <a:t>. 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7718F-29F1-E243-BEEB-373A76131A5A}" type="slidenum">
              <a:rPr lang="nn-NO" smtClean="0">
                <a:solidFill>
                  <a:prstClr val="black"/>
                </a:solidFill>
              </a:rPr>
              <a:pPr/>
              <a:t>1</a:t>
            </a:fld>
            <a:endParaRPr lang="nn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811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5A21C-CC54-4074-9F43-E74F03CE723E}" type="slidenum">
              <a:rPr lang="en-US" smtClean="0">
                <a:solidFill>
                  <a:prstClr val="black"/>
                </a:solidFill>
                <a:latin typeface="Arial" pitchFamily="34" charset="0"/>
              </a:rPr>
              <a:pPr/>
              <a:t>17</a:t>
            </a:fld>
            <a:endParaRPr lang="en-US" smtClean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421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22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531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23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9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24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7914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25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340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26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804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27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29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28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069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29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680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30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088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ADF97-95C7-43A6-9965-AD38DEF0B43C}" type="slidenum">
              <a:rPr lang="en-ZW" smtClean="0"/>
              <a:t>3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22030529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/>
              <a:pPr/>
              <a:t>37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12950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What are we most concerned about in TB control?</a:t>
            </a:r>
          </a:p>
          <a:p>
            <a:endParaRPr lang="nb-NO" dirty="0"/>
          </a:p>
          <a:p>
            <a:r>
              <a:rPr lang="nb-NO" dirty="0" err="1"/>
              <a:t>Increasing</a:t>
            </a:r>
            <a:r>
              <a:rPr lang="nb-NO" dirty="0"/>
              <a:t> TB</a:t>
            </a:r>
          </a:p>
          <a:p>
            <a:r>
              <a:rPr lang="nb-NO" dirty="0" err="1"/>
              <a:t>Increasing</a:t>
            </a:r>
            <a:r>
              <a:rPr lang="nb-NO" dirty="0"/>
              <a:t> MDR-TB – </a:t>
            </a:r>
            <a:r>
              <a:rPr lang="nb-NO" dirty="0" err="1"/>
              <a:t>how</a:t>
            </a:r>
            <a:r>
              <a:rPr lang="nb-NO" dirty="0"/>
              <a:t> </a:t>
            </a:r>
            <a:r>
              <a:rPr lang="nb-NO" dirty="0" err="1"/>
              <a:t>measure</a:t>
            </a:r>
            <a:r>
              <a:rPr lang="nb-NO" dirty="0"/>
              <a:t>: </a:t>
            </a:r>
            <a:r>
              <a:rPr lang="nb-NO" dirty="0" err="1"/>
              <a:t>failures</a:t>
            </a:r>
            <a:endParaRPr lang="nb-NO" dirty="0"/>
          </a:p>
          <a:p>
            <a:r>
              <a:rPr lang="nb-NO" dirty="0" err="1"/>
              <a:t>Increasing</a:t>
            </a:r>
            <a:r>
              <a:rPr lang="nb-NO" dirty="0"/>
              <a:t> </a:t>
            </a:r>
            <a:r>
              <a:rPr lang="nb-NO" dirty="0" err="1"/>
              <a:t>failures</a:t>
            </a:r>
            <a:endParaRPr lang="nb-NO" dirty="0"/>
          </a:p>
          <a:p>
            <a:r>
              <a:rPr lang="nb-NO" dirty="0" err="1"/>
              <a:t>Increasing</a:t>
            </a:r>
            <a:r>
              <a:rPr lang="nb-NO" dirty="0"/>
              <a:t> loss to </a:t>
            </a:r>
            <a:r>
              <a:rPr lang="nb-NO" dirty="0" err="1"/>
              <a:t>follow-up</a:t>
            </a:r>
            <a:endParaRPr lang="nb-NO" dirty="0"/>
          </a:p>
          <a:p>
            <a:r>
              <a:rPr lang="nb-NO" dirty="0" err="1"/>
              <a:t>Increasing</a:t>
            </a:r>
            <a:r>
              <a:rPr lang="nb-NO" dirty="0"/>
              <a:t> </a:t>
            </a:r>
            <a:r>
              <a:rPr lang="nb-NO" dirty="0" err="1"/>
              <a:t>deaths</a:t>
            </a:r>
            <a:endParaRPr lang="nb-NO" dirty="0"/>
          </a:p>
          <a:p>
            <a:r>
              <a:rPr lang="nb-NO" dirty="0" err="1"/>
              <a:t>Increasing</a:t>
            </a:r>
            <a:r>
              <a:rPr lang="nb-NO" dirty="0"/>
              <a:t> </a:t>
            </a:r>
            <a:r>
              <a:rPr lang="nb-NO" dirty="0" err="1"/>
              <a:t>relapses/retraetments</a:t>
            </a:r>
            <a:r>
              <a:rPr lang="nb-NO" dirty="0"/>
              <a:t>…</a:t>
            </a:r>
          </a:p>
          <a:p>
            <a:endParaRPr lang="nb-NO" dirty="0"/>
          </a:p>
          <a:p>
            <a:endParaRPr lang="nb-NO" dirty="0"/>
          </a:p>
          <a:p>
            <a:r>
              <a:rPr lang="nb-NO" dirty="0" err="1"/>
              <a:t>Aim</a:t>
            </a:r>
            <a:r>
              <a:rPr lang="nb-NO" dirty="0"/>
              <a:t>: </a:t>
            </a:r>
            <a:r>
              <a:rPr lang="nb-NO" dirty="0" err="1"/>
              <a:t>reduce</a:t>
            </a:r>
            <a:r>
              <a:rPr lang="nb-NO" dirty="0"/>
              <a:t> </a:t>
            </a:r>
            <a:r>
              <a:rPr lang="nb-NO" dirty="0" err="1"/>
              <a:t>transmissin</a:t>
            </a:r>
            <a:endParaRPr lang="nb-NO" dirty="0"/>
          </a:p>
          <a:p>
            <a:r>
              <a:rPr lang="nb-NO" dirty="0" err="1"/>
              <a:t>Early</a:t>
            </a:r>
            <a:r>
              <a:rPr lang="nb-NO" dirty="0"/>
              <a:t> </a:t>
            </a:r>
            <a:r>
              <a:rPr lang="nb-NO" dirty="0" err="1"/>
              <a:t>detection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infectious</a:t>
            </a:r>
            <a:r>
              <a:rPr lang="nb-NO" dirty="0"/>
              <a:t> cases</a:t>
            </a:r>
          </a:p>
          <a:p>
            <a:r>
              <a:rPr lang="nb-NO" dirty="0" err="1"/>
              <a:t>Effective</a:t>
            </a:r>
            <a:r>
              <a:rPr lang="nb-NO" dirty="0"/>
              <a:t> </a:t>
            </a:r>
            <a:r>
              <a:rPr lang="nb-NO" dirty="0" err="1"/>
              <a:t>treatment</a:t>
            </a:r>
            <a:endParaRPr lang="nb-NO" dirty="0"/>
          </a:p>
          <a:p>
            <a:r>
              <a:rPr lang="nb-NO" dirty="0" err="1"/>
              <a:t>Without</a:t>
            </a:r>
            <a:r>
              <a:rPr lang="nb-NO" dirty="0"/>
              <a:t> </a:t>
            </a:r>
            <a:r>
              <a:rPr lang="nb-NO" dirty="0" err="1"/>
              <a:t>creating</a:t>
            </a:r>
            <a:r>
              <a:rPr lang="nb-NO" dirty="0"/>
              <a:t> drug </a:t>
            </a:r>
            <a:r>
              <a:rPr lang="nb-NO" dirty="0" err="1"/>
              <a:t>resistance</a:t>
            </a:r>
            <a:r>
              <a:rPr lang="nb-NO" dirty="0"/>
              <a:t>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43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4518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Could also be called</a:t>
            </a:r>
            <a:r>
              <a:rPr lang="en-GB" baseline="0" dirty="0"/>
              <a:t> presumptive TB or case finding cascade</a:t>
            </a:r>
            <a:endParaRPr lang="en-Z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4C7113-6D41-48D1-AB8C-A7DDC284E98B}" type="slidenum">
              <a:rPr lang="en-ZW" smtClean="0"/>
              <a:t>49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11071156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/>
              <a:pPr/>
              <a:t>68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5434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ADF97-95C7-43A6-9965-AD38DEF0B43C}" type="slidenum">
              <a:rPr lang="en-ZW" smtClean="0"/>
              <a:t>4</a:t>
            </a:fld>
            <a:endParaRPr lang="en-ZW"/>
          </a:p>
        </p:txBody>
      </p:sp>
    </p:spTree>
    <p:extLst>
      <p:ext uri="{BB962C8B-B14F-4D97-AF65-F5344CB8AC3E}">
        <p14:creationId xmlns:p14="http://schemas.microsoft.com/office/powerpoint/2010/main" val="324570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5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70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>
                <a:solidFill>
                  <a:prstClr val="black"/>
                </a:solidFill>
              </a:rPr>
              <a:pPr/>
              <a:t>6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40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55313B-247B-4009-8DDF-6886EACBC85D}" type="slidenum">
              <a:rPr lang="nb-NO" smtClean="0">
                <a:latin typeface="Arial" charset="0"/>
                <a:cs typeface="Arial" charset="0"/>
              </a:rPr>
              <a:pPr/>
              <a:t>9</a:t>
            </a:fld>
            <a:endParaRPr lang="nb-NO">
              <a:latin typeface="Arial" charset="0"/>
              <a:cs typeface="Arial" charset="0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nb-NO"/>
              <a:t>Translated into NTP managers tasks – objectives:</a:t>
            </a:r>
          </a:p>
          <a:p>
            <a:pPr eaLnBrk="1" hangingPunct="1"/>
            <a:endParaRPr lang="nb-NO"/>
          </a:p>
          <a:p>
            <a:pPr eaLnBrk="1" hangingPunct="1"/>
            <a:r>
              <a:rPr lang="nb-NO"/>
              <a:t>DOTS strategy etc</a:t>
            </a:r>
          </a:p>
          <a:p>
            <a:pPr eaLnBrk="1" hangingPunct="1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76024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84463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52111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5057CB-C176-41DA-98BB-24DDA8AA6064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3012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Volumes/AgendumServer/LHL/Prosjekter/21186%20LHL%20Profil/Skisser/Fase%203/skisser%20ppt/01_v2%20filer/forside_bg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orside_bg.jpg" descr="/Volumes/AgendumServer/LHL/Prosjekter/21186 LHL Profil/Skisser/Fase 3/skisser ppt/01_v2 filer/forside_bg.jpg"/>
          <p:cNvPicPr>
            <a:picLocks noChangeAspect="1"/>
          </p:cNvPicPr>
          <p:nvPr userDrawn="1"/>
        </p:nvPicPr>
        <p:blipFill>
          <a:blip r:embed="rId2" r:link="rId3"/>
          <a:stretch>
            <a:fillRect/>
          </a:stretch>
        </p:blipFill>
        <p:spPr>
          <a:xfrm>
            <a:off x="0" y="-76200"/>
            <a:ext cx="12192000" cy="6858000"/>
          </a:xfrm>
          <a:prstGeom prst="rect">
            <a:avLst/>
          </a:prstGeom>
        </p:spPr>
      </p:pic>
      <p:pic>
        <p:nvPicPr>
          <p:cNvPr id="9" name="forside_bg.jpg" descr="/Volumes/AgendumServer/LHL/Prosjekter/21186 LHL Profil/Skisser/Fase 3/skisser ppt/01_v2 filer/forside_bg.jpg"/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7459" y="2259408"/>
            <a:ext cx="9994324" cy="1470025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801488" y="3285612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8651170" y="6451943"/>
            <a:ext cx="2613951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fld id="{B7F70811-4BFD-3746-B8DC-3B6007A3B5C3}" type="datetime2">
              <a:rPr lang="nb-NO" smtClean="0">
                <a:solidFill>
                  <a:prstClr val="white"/>
                </a:solidFill>
              </a:rPr>
              <a:pPr defTabSz="457200"/>
              <a:t>onsdag 23. september 2020</a:t>
            </a:fld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1836275" y="6451943"/>
            <a:ext cx="702294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defTabSz="457200"/>
            <a:endParaRPr lang="nb-NO" dirty="0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26C7334-033F-3640-8EC4-D366BF57E853}" type="slidenum">
              <a:rPr lang="nb-NO" smtClean="0">
                <a:solidFill>
                  <a:prstClr val="white"/>
                </a:solidFill>
              </a:rPr>
              <a:pPr/>
              <a:t>‹#›</a:t>
            </a:fld>
            <a:endParaRPr lang="nb-NO">
              <a:solidFill>
                <a:prstClr val="white"/>
              </a:solidFill>
            </a:endParaRPr>
          </a:p>
        </p:txBody>
      </p:sp>
      <p:pic>
        <p:nvPicPr>
          <p:cNvPr id="15" name="Picture 4" descr="F:\LHL\Linje\Kommunikasjon og samfunn\Felles\Grafisk profil\Profil\LHL INT - PROFILFILER\Logo LHL Internasjonal\Endelig leveranse\Logo LHL Internasjonal - NO\Logo LHL Internasjonal for skjerm png\LHL_Logo_Inter_No_neg_lite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7" y="-76200"/>
            <a:ext cx="5439833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015824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tel og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iagram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DE63EFD-2BC2-4A47-9EC8-85248A2C68F6}" type="datetime2">
              <a:rPr lang="nb-NO" smtClean="0">
                <a:solidFill>
                  <a:srgbClr val="431E61"/>
                </a:solidFill>
              </a:rPr>
              <a:pPr>
                <a:defRPr/>
              </a:pPr>
              <a:t>onsdag 23. september 2020</a:t>
            </a:fld>
            <a:endParaRPr lang="nb-NO">
              <a:solidFill>
                <a:srgbClr val="431E61"/>
              </a:solidFill>
            </a:endParaRP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r>
              <a:rPr lang="nb-NO">
                <a:solidFill>
                  <a:srgbClr val="431E61"/>
                </a:solidFill>
              </a:rPr>
              <a:t>Barents Helsekonferanse 2011 – samarbeid til gjensidig nytte 10-11 november 2011, Tromsø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4CE9446-5FEF-4317-A183-1B07BEC4C0A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4495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0AE94FB2-61A7-43FA-9FEC-126B16648D79}" type="datetime2">
              <a:rPr lang="nb-NO" smtClean="0">
                <a:solidFill>
                  <a:srgbClr val="431E61"/>
                </a:solidFill>
              </a:rPr>
              <a:pPr>
                <a:defRPr/>
              </a:pPr>
              <a:t>onsdag 23. september 2020</a:t>
            </a:fld>
            <a:endParaRPr lang="en-US">
              <a:solidFill>
                <a:srgbClr val="431E6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 defTabSz="45720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r>
              <a:rPr lang="en-US">
                <a:solidFill>
                  <a:srgbClr val="431E61"/>
                </a:solidFill>
              </a:rPr>
              <a:t>Barents Helsekonferanse 2011 – samarbeid til gjensidig nytte 10-11 november 2011, Tromsø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>
                <a:latin typeface="Arial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55A86D51-6F10-4A4F-9560-50B545FE1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39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2" y="1"/>
            <a:ext cx="198967" cy="6016625"/>
            <a:chOff x="0" y="0"/>
            <a:chExt cx="149225" cy="6016625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49225" cy="60166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351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787400"/>
              <a:ext cx="149225" cy="812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351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600200"/>
              <a:ext cx="149225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351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2390775"/>
              <a:ext cx="149225" cy="81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351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165475"/>
              <a:ext cx="149225" cy="81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351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3975100"/>
              <a:ext cx="149225" cy="81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351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0"/>
              <a:ext cx="149225" cy="812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 sz="1351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138771"/>
      </p:ext>
    </p:extLst>
  </p:cSld>
  <p:clrMapOvr>
    <a:masterClrMapping/>
  </p:clrMapOvr>
  <p:transition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 algn="ctr">
              <a:defRPr sz="5400" b="1">
                <a:solidFill>
                  <a:schemeClr val="tx2"/>
                </a:solidFill>
                <a:latin typeface="Arial Narrow" panose="020B0606020202030204" pitchFamily="34" charset="0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 sz="2400" i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pic>
        <p:nvPicPr>
          <p:cNvPr id="7" name="Image 14" descr="logo-english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834" y="165100"/>
            <a:ext cx="621876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er 10"/>
          <p:cNvGrpSpPr>
            <a:grpSpLocks/>
          </p:cNvGrpSpPr>
          <p:nvPr userDrawn="1"/>
        </p:nvGrpSpPr>
        <p:grpSpPr bwMode="auto">
          <a:xfrm>
            <a:off x="0" y="6746875"/>
            <a:ext cx="12208933" cy="1588"/>
            <a:chOff x="0" y="6746875"/>
            <a:chExt cx="9156700" cy="1588"/>
          </a:xfrm>
        </p:grpSpPr>
        <p:cxnSp>
          <p:nvCxnSpPr>
            <p:cNvPr id="9" name="Connecteur droit 4"/>
            <p:cNvCxnSpPr/>
            <p:nvPr/>
          </p:nvCxnSpPr>
          <p:spPr bwMode="auto">
            <a:xfrm>
              <a:off x="0" y="6746875"/>
              <a:ext cx="1828800" cy="1588"/>
            </a:xfrm>
            <a:prstGeom prst="line">
              <a:avLst/>
            </a:prstGeom>
            <a:ln w="2540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5"/>
            <p:cNvCxnSpPr/>
            <p:nvPr/>
          </p:nvCxnSpPr>
          <p:spPr bwMode="auto">
            <a:xfrm>
              <a:off x="1828800" y="6746875"/>
              <a:ext cx="1828800" cy="1588"/>
            </a:xfrm>
            <a:prstGeom prst="line">
              <a:avLst/>
            </a:prstGeom>
            <a:ln w="2540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6"/>
            <p:cNvCxnSpPr/>
            <p:nvPr/>
          </p:nvCxnSpPr>
          <p:spPr bwMode="auto">
            <a:xfrm>
              <a:off x="3657600" y="6746875"/>
              <a:ext cx="1828800" cy="1588"/>
            </a:xfrm>
            <a:prstGeom prst="line">
              <a:avLst/>
            </a:prstGeom>
            <a:ln w="2540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7"/>
            <p:cNvCxnSpPr/>
            <p:nvPr/>
          </p:nvCxnSpPr>
          <p:spPr bwMode="auto">
            <a:xfrm>
              <a:off x="5486400" y="6746875"/>
              <a:ext cx="1847850" cy="1588"/>
            </a:xfrm>
            <a:prstGeom prst="line">
              <a:avLst/>
            </a:prstGeom>
            <a:ln w="2540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8"/>
            <p:cNvCxnSpPr/>
            <p:nvPr/>
          </p:nvCxnSpPr>
          <p:spPr bwMode="auto">
            <a:xfrm>
              <a:off x="7327900" y="6746875"/>
              <a:ext cx="1828800" cy="1588"/>
            </a:xfrm>
            <a:prstGeom prst="line">
              <a:avLst/>
            </a:prstGeom>
            <a:ln w="2540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5200498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6720" y="356616"/>
            <a:ext cx="8339328" cy="402336"/>
          </a:xfrm>
        </p:spPr>
        <p:txBody>
          <a:bodyPr/>
          <a:lstStyle>
            <a:lvl1pPr algn="l">
              <a:defRPr sz="2000" b="1">
                <a:solidFill>
                  <a:schemeClr val="tx2"/>
                </a:solidFill>
                <a:latin typeface="Proxima nova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43712" y="1060704"/>
            <a:ext cx="1097280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1"/>
            <a:ext cx="198967" cy="6016625"/>
            <a:chOff x="0" y="0"/>
            <a:chExt cx="149225" cy="6016625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49225" cy="60166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787400"/>
              <a:ext cx="149225" cy="812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1600200"/>
              <a:ext cx="149225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2390775"/>
              <a:ext cx="149225" cy="81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3165475"/>
              <a:ext cx="149225" cy="81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3975100"/>
              <a:ext cx="149225" cy="81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0"/>
              <a:ext cx="149225" cy="812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cxnSp>
        <p:nvCxnSpPr>
          <p:cNvPr id="15" name="Connecteur droit 27"/>
          <p:cNvCxnSpPr/>
          <p:nvPr userDrawn="1"/>
        </p:nvCxnSpPr>
        <p:spPr>
          <a:xfrm rot="5400000" flipH="1" flipV="1">
            <a:off x="6095207" y="-92399"/>
            <a:ext cx="1587" cy="1219200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 10" descr="logo-english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6086476"/>
            <a:ext cx="3740151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5167" y="6477001"/>
            <a:ext cx="1134533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cteur droit 31"/>
          <p:cNvCxnSpPr/>
          <p:nvPr userDrawn="1"/>
        </p:nvCxnSpPr>
        <p:spPr>
          <a:xfrm flipV="1">
            <a:off x="1" y="812800"/>
            <a:ext cx="8787441" cy="2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67298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grpSp>
        <p:nvGrpSpPr>
          <p:cNvPr id="7" name="Grouper 10"/>
          <p:cNvGrpSpPr>
            <a:grpSpLocks/>
          </p:cNvGrpSpPr>
          <p:nvPr userDrawn="1"/>
        </p:nvGrpSpPr>
        <p:grpSpPr bwMode="auto">
          <a:xfrm>
            <a:off x="0" y="6746875"/>
            <a:ext cx="12208933" cy="1588"/>
            <a:chOff x="0" y="6746875"/>
            <a:chExt cx="9156700" cy="1588"/>
          </a:xfrm>
        </p:grpSpPr>
        <p:cxnSp>
          <p:nvCxnSpPr>
            <p:cNvPr id="8" name="Connecteur droit 4"/>
            <p:cNvCxnSpPr/>
            <p:nvPr/>
          </p:nvCxnSpPr>
          <p:spPr bwMode="auto">
            <a:xfrm>
              <a:off x="0" y="6746875"/>
              <a:ext cx="1828800" cy="1588"/>
            </a:xfrm>
            <a:prstGeom prst="line">
              <a:avLst/>
            </a:prstGeom>
            <a:ln w="2540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5"/>
            <p:cNvCxnSpPr/>
            <p:nvPr/>
          </p:nvCxnSpPr>
          <p:spPr bwMode="auto">
            <a:xfrm>
              <a:off x="1828800" y="6746875"/>
              <a:ext cx="1828800" cy="1588"/>
            </a:xfrm>
            <a:prstGeom prst="line">
              <a:avLst/>
            </a:prstGeom>
            <a:ln w="2540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6"/>
            <p:cNvCxnSpPr/>
            <p:nvPr/>
          </p:nvCxnSpPr>
          <p:spPr bwMode="auto">
            <a:xfrm>
              <a:off x="3657600" y="6746875"/>
              <a:ext cx="1828800" cy="1588"/>
            </a:xfrm>
            <a:prstGeom prst="line">
              <a:avLst/>
            </a:prstGeom>
            <a:ln w="2540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7"/>
            <p:cNvCxnSpPr/>
            <p:nvPr/>
          </p:nvCxnSpPr>
          <p:spPr bwMode="auto">
            <a:xfrm>
              <a:off x="5486400" y="6746875"/>
              <a:ext cx="1847850" cy="1588"/>
            </a:xfrm>
            <a:prstGeom prst="line">
              <a:avLst/>
            </a:prstGeom>
            <a:ln w="254000" cap="flat" cmpd="sng" algn="ctr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8"/>
            <p:cNvCxnSpPr/>
            <p:nvPr/>
          </p:nvCxnSpPr>
          <p:spPr bwMode="auto">
            <a:xfrm>
              <a:off x="7327900" y="6746875"/>
              <a:ext cx="1828800" cy="1588"/>
            </a:xfrm>
            <a:prstGeom prst="line">
              <a:avLst/>
            </a:prstGeom>
            <a:ln w="2540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8682023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6720" y="356616"/>
            <a:ext cx="8339328" cy="402336"/>
          </a:xfrm>
        </p:spPr>
        <p:txBody>
          <a:bodyPr/>
          <a:lstStyle>
            <a:lvl1pPr algn="l">
              <a:defRPr sz="2000" b="1">
                <a:solidFill>
                  <a:schemeClr val="tx2"/>
                </a:solidFill>
                <a:latin typeface="Proxima nova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43712" y="1060704"/>
            <a:ext cx="538480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060704"/>
            <a:ext cx="5384800" cy="46634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1" y="1"/>
            <a:ext cx="198967" cy="6016625"/>
            <a:chOff x="0" y="0"/>
            <a:chExt cx="149225" cy="601662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49225" cy="60166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787400"/>
              <a:ext cx="149225" cy="812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1600200"/>
              <a:ext cx="149225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2390775"/>
              <a:ext cx="149225" cy="81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3165475"/>
              <a:ext cx="149225" cy="81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3975100"/>
              <a:ext cx="149225" cy="81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0"/>
              <a:ext cx="149225" cy="812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cxnSp>
        <p:nvCxnSpPr>
          <p:cNvPr id="16" name="Connecteur droit 27"/>
          <p:cNvCxnSpPr/>
          <p:nvPr userDrawn="1"/>
        </p:nvCxnSpPr>
        <p:spPr>
          <a:xfrm rot="5400000" flipH="1" flipV="1">
            <a:off x="6095207" y="-92399"/>
            <a:ext cx="1587" cy="1219200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Image 10" descr="logo-english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6086476"/>
            <a:ext cx="3740151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5167" y="6477001"/>
            <a:ext cx="1134533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Connecteur droit 31"/>
          <p:cNvCxnSpPr/>
          <p:nvPr userDrawn="1"/>
        </p:nvCxnSpPr>
        <p:spPr>
          <a:xfrm flipV="1">
            <a:off x="1" y="812800"/>
            <a:ext cx="8787441" cy="2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423730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6720" y="356616"/>
            <a:ext cx="8339328" cy="402336"/>
          </a:xfrm>
        </p:spPr>
        <p:txBody>
          <a:bodyPr/>
          <a:lstStyle>
            <a:lvl1pPr algn="l">
              <a:defRPr sz="2000" b="1">
                <a:solidFill>
                  <a:schemeClr val="tx2"/>
                </a:solidFill>
                <a:latin typeface="Proxima nova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06070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17557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06070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17557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1" y="1"/>
            <a:ext cx="198967" cy="6016625"/>
            <a:chOff x="0" y="0"/>
            <a:chExt cx="149225" cy="601662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49225" cy="60166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787400"/>
              <a:ext cx="149225" cy="812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1600200"/>
              <a:ext cx="149225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2390775"/>
              <a:ext cx="149225" cy="81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3165475"/>
              <a:ext cx="149225" cy="81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3975100"/>
              <a:ext cx="149225" cy="81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0" y="0"/>
              <a:ext cx="149225" cy="812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cxnSp>
        <p:nvCxnSpPr>
          <p:cNvPr id="18" name="Connecteur droit 27"/>
          <p:cNvCxnSpPr/>
          <p:nvPr userDrawn="1"/>
        </p:nvCxnSpPr>
        <p:spPr>
          <a:xfrm rot="5400000" flipH="1" flipV="1">
            <a:off x="6095207" y="-92399"/>
            <a:ext cx="1587" cy="1219200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0" descr="logo-english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6086476"/>
            <a:ext cx="3740151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5167" y="6477001"/>
            <a:ext cx="1134533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cteur droit 31"/>
          <p:cNvCxnSpPr/>
          <p:nvPr userDrawn="1"/>
        </p:nvCxnSpPr>
        <p:spPr>
          <a:xfrm flipV="1">
            <a:off x="1" y="812800"/>
            <a:ext cx="8787441" cy="2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256994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26720" y="356616"/>
            <a:ext cx="8339328" cy="402336"/>
          </a:xfrm>
        </p:spPr>
        <p:txBody>
          <a:bodyPr/>
          <a:lstStyle>
            <a:lvl1pPr algn="l">
              <a:defRPr sz="2000" b="1">
                <a:solidFill>
                  <a:schemeClr val="tx2"/>
                </a:solidFill>
                <a:latin typeface="Proxima nova"/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1" y="1"/>
            <a:ext cx="198967" cy="6016625"/>
            <a:chOff x="0" y="0"/>
            <a:chExt cx="149225" cy="6016625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49225" cy="60166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787400"/>
              <a:ext cx="149225" cy="812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600200"/>
              <a:ext cx="149225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2390775"/>
              <a:ext cx="149225" cy="81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165475"/>
              <a:ext cx="149225" cy="81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3975100"/>
              <a:ext cx="149225" cy="81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0"/>
              <a:ext cx="149225" cy="812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cxnSp>
        <p:nvCxnSpPr>
          <p:cNvPr id="14" name="Connecteur droit 27"/>
          <p:cNvCxnSpPr/>
          <p:nvPr userDrawn="1"/>
        </p:nvCxnSpPr>
        <p:spPr>
          <a:xfrm rot="5400000" flipH="1" flipV="1">
            <a:off x="6095207" y="-92399"/>
            <a:ext cx="1587" cy="1219200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0" descr="logo-english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6086476"/>
            <a:ext cx="3740151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5167" y="6477001"/>
            <a:ext cx="1134533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cteur droit 31"/>
          <p:cNvCxnSpPr/>
          <p:nvPr userDrawn="1"/>
        </p:nvCxnSpPr>
        <p:spPr>
          <a:xfrm flipV="1">
            <a:off x="1" y="812800"/>
            <a:ext cx="8787441" cy="2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646081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" y="1"/>
            <a:ext cx="198967" cy="6016625"/>
            <a:chOff x="0" y="0"/>
            <a:chExt cx="149225" cy="6016625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49225" cy="601662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787400"/>
              <a:ext cx="149225" cy="812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1600200"/>
              <a:ext cx="149225" cy="812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0" y="2390775"/>
              <a:ext cx="149225" cy="8128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0" y="3165475"/>
              <a:ext cx="149225" cy="812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3975100"/>
              <a:ext cx="149225" cy="812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0" y="0"/>
              <a:ext cx="149225" cy="8128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fr-FR">
                <a:solidFill>
                  <a:srgbClr val="FFFFFF"/>
                </a:solidFill>
              </a:endParaRPr>
            </a:p>
          </p:txBody>
        </p:sp>
      </p:grpSp>
      <p:cxnSp>
        <p:nvCxnSpPr>
          <p:cNvPr id="14" name="Connecteur droit 27"/>
          <p:cNvCxnSpPr/>
          <p:nvPr userDrawn="1"/>
        </p:nvCxnSpPr>
        <p:spPr>
          <a:xfrm rot="5400000" flipH="1" flipV="1">
            <a:off x="6095207" y="-92399"/>
            <a:ext cx="1587" cy="12192000"/>
          </a:xfrm>
          <a:prstGeom prst="line">
            <a:avLst/>
          </a:prstGeom>
          <a:ln w="952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age 10" descr="logo-english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" y="6086476"/>
            <a:ext cx="3740151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5167" y="6477001"/>
            <a:ext cx="1134533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6310625"/>
      </p:ext>
    </p:extLst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2152024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7624CD74-81FC-471D-9C1A-83356A54D146}" type="datetimeFigureOut">
              <a:rPr lang="nb-NO" smtClean="0">
                <a:solidFill>
                  <a:prstClr val="black"/>
                </a:solidFill>
              </a:rPr>
              <a:pPr/>
              <a:t>23.09.2020</a:t>
            </a:fld>
            <a:endParaRPr lang="nb-NO">
              <a:solidFill>
                <a:prstClr val="black"/>
              </a:solidFill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nb-NO">
              <a:solidFill>
                <a:prstClr val="black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D3F6283F-AB1A-4D9A-9F98-FDCFCA694676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942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450582" y="1575173"/>
            <a:ext cx="11220236" cy="4694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50582" y="1575173"/>
            <a:ext cx="11220237" cy="46942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/>
              <a:t>Klikk ikonet for å legge til et bilde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Rektangel 7"/>
          <p:cNvSpPr/>
          <p:nvPr userDrawn="1"/>
        </p:nvSpPr>
        <p:spPr>
          <a:xfrm>
            <a:off x="450582" y="1575173"/>
            <a:ext cx="11220236" cy="4694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91316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/>
        </p:nvSpPr>
        <p:spPr>
          <a:xfrm>
            <a:off x="1943099" y="2316659"/>
            <a:ext cx="9727719" cy="3952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43099" y="2316659"/>
            <a:ext cx="9727719" cy="3952744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/>
              <a:t>Klikk ikonet for å legge til et bilde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8" name="Rektangel 7"/>
          <p:cNvSpPr/>
          <p:nvPr userDrawn="1"/>
        </p:nvSpPr>
        <p:spPr>
          <a:xfrm>
            <a:off x="1943099" y="2316659"/>
            <a:ext cx="9727719" cy="3952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804093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316731" y="2194551"/>
            <a:ext cx="4677668" cy="39316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buClr>
                <a:srgbClr val="818E98"/>
              </a:buClr>
              <a:defRPr sz="1400"/>
            </a:lvl3pPr>
            <a:lvl4pPr>
              <a:defRPr sz="11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316070" y="2194551"/>
            <a:ext cx="4677668" cy="39316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buClr>
                <a:srgbClr val="818E98"/>
              </a:buClr>
              <a:defRPr sz="1400"/>
            </a:lvl3pPr>
            <a:lvl4pPr>
              <a:defRPr sz="11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58674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005648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33623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 userDrawn="1"/>
        </p:nvSpPr>
        <p:spPr>
          <a:xfrm>
            <a:off x="450582" y="1575173"/>
            <a:ext cx="11220236" cy="46942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50582" y="1575173"/>
            <a:ext cx="11220237" cy="469423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/>
              <a:t>Klikk ikonet for å legge til et bilde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652992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/>
          <p:cNvSpPr/>
          <p:nvPr userDrawn="1"/>
        </p:nvSpPr>
        <p:spPr>
          <a:xfrm>
            <a:off x="1943099" y="2316659"/>
            <a:ext cx="9727719" cy="395274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nb-NO" sz="1800">
              <a:solidFill>
                <a:prstClr val="white"/>
              </a:solidFill>
            </a:endParaRP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943099" y="2316659"/>
            <a:ext cx="9727719" cy="3952744"/>
          </a:xfrm>
        </p:spPr>
        <p:txBody>
          <a:bodyPr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 noProof="0"/>
              <a:t>Klikk ikonet for å legge til et bilde</a:t>
            </a: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it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noProof="0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14217524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790090" y="1194018"/>
            <a:ext cx="9605113" cy="10005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nb-NO" noProof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349931" y="2235936"/>
            <a:ext cx="9246664" cy="3806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/>
              <a:t>Klikk for å redigere tekststiler i malen</a:t>
            </a:r>
          </a:p>
          <a:p>
            <a:pPr lvl="1"/>
            <a:r>
              <a:rPr lang="nb-NO" noProof="0"/>
              <a:t>Andre nivå</a:t>
            </a:r>
          </a:p>
          <a:p>
            <a:pPr lvl="2"/>
            <a:r>
              <a:rPr lang="nb-NO" noProof="0"/>
              <a:t>Tredje nivå</a:t>
            </a:r>
          </a:p>
          <a:p>
            <a:pPr lvl="3"/>
            <a:r>
              <a:rPr lang="nb-NO" noProof="0"/>
              <a:t>Fjerde nivå</a:t>
            </a:r>
          </a:p>
          <a:p>
            <a:pPr lvl="4"/>
            <a:r>
              <a:rPr lang="nb-NO" noProof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37516" y="6451943"/>
            <a:ext cx="6542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18E98"/>
                </a:solidFill>
                <a:latin typeface="Arial"/>
                <a:cs typeface="Arial"/>
              </a:defRPr>
            </a:lvl1pPr>
          </a:lstStyle>
          <a:p>
            <a:pPr defTabSz="457200"/>
            <a:fld id="{626C7334-033F-3640-8EC4-D366BF57E853}" type="slidenum">
              <a:rPr lang="nb-NO" smtClean="0"/>
              <a:pPr defTabSz="457200"/>
              <a:t>‹#›</a:t>
            </a:fld>
            <a:endParaRPr lang="nb-NO"/>
          </a:p>
        </p:txBody>
      </p:sp>
      <p:pic>
        <p:nvPicPr>
          <p:cNvPr id="12" name="Picture 3" descr="F:\LHL\Linje\Kommunikasjon og samfunn\Felles\Grafisk profil\Profil\LHL INT - PROFILFILER\Logo LHL Internasjonal\Endelig leveranse\Logo LHL Internasjonal - NO\Logo LHL Internasjonal for skjerm png\LHL_Logo_Inter_No_liten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" y="-76200"/>
            <a:ext cx="5439833" cy="105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50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1" r:id="rId10"/>
    <p:sldLayoutId id="2147483672" r:id="rId11"/>
    <p:sldLayoutId id="2147483702" r:id="rId12"/>
  </p:sldLayoutIdLst>
  <p:transition>
    <p:fade/>
  </p:transition>
  <p:hf hdr="0"/>
  <p:txStyles>
    <p:titleStyle>
      <a:lvl1pPr algn="l" defTabSz="457200" rtl="0" eaLnBrk="1" latinLnBrk="0" hangingPunct="1">
        <a:spcBef>
          <a:spcPct val="0"/>
        </a:spcBef>
        <a:buNone/>
        <a:defRPr sz="3100" kern="1200">
          <a:solidFill>
            <a:srgbClr val="47566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rgbClr val="818E98"/>
        </a:buClr>
        <a:buFont typeface="Arial"/>
        <a:buChar char="•"/>
        <a:defRPr sz="2300" kern="1200">
          <a:solidFill>
            <a:srgbClr val="475660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800" kern="1200">
          <a:solidFill>
            <a:srgbClr val="475660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•"/>
        <a:defRPr sz="1600" kern="1200">
          <a:solidFill>
            <a:srgbClr val="475660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–"/>
        <a:defRPr sz="1400" kern="1200">
          <a:solidFill>
            <a:srgbClr val="475660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Font typeface="Arial"/>
        <a:buChar char="»"/>
        <a:defRPr sz="1100" kern="1200">
          <a:solidFill>
            <a:srgbClr val="475660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26720" y="356616"/>
            <a:ext cx="8339328" cy="402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743712" y="1060704"/>
            <a:ext cx="10972800" cy="4663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9833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</p:sldLayoutIdLst>
  <p:transition>
    <p:cover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 kern="1200">
          <a:solidFill>
            <a:schemeClr val="tx2"/>
          </a:solidFill>
          <a:latin typeface="Proxima nova"/>
          <a:ea typeface="ＭＳ Ｐゴシック" pitchFamily="-108" charset="-128"/>
          <a:cs typeface="Proxima nov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  <a:ea typeface="ＭＳ Ｐゴシック" pitchFamily="-108" charset="-128"/>
          <a:cs typeface="ＭＳ Ｐゴシック" pitchFamily="-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ＭＳ Ｐゴシック" pitchFamily="-10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7.pn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7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7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7.jpeg"/><Relationship Id="rId5" Type="http://schemas.openxmlformats.org/officeDocument/2006/relationships/hyperlink" Target="http://www.google.no/url?sa=i&amp;rct=j&amp;q=&amp;esrc=s&amp;source=images&amp;cd=&amp;cad=rja&amp;uact=8&amp;docid=NEBS5YP1joRq1M&amp;tbnid=Kk2yh4ezn1OBKM:&amp;ved=0CAUQjRw&amp;url=http://archive.constantcontact.com/fs014/1100694346064/archive/1110902385570.html&amp;ei=v7KcU8amNOie0QXDkICwCg&amp;bvm=bv.68911936,d.d2k&amp;psig=AFQjCNFPmTeC_5et7ktAqM58BGCc_xDZmg&amp;ust=1402864580636857" TargetMode="External"/><Relationship Id="rId4" Type="http://schemas.openxmlformats.org/officeDocument/2006/relationships/notesSlide" Target="../notesSlides/notesSlid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3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chart" Target="../charts/chart3.xml"/><Relationship Id="rId4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2" Type="http://schemas.microsoft.com/office/2007/relationships/media" Target="../media/media47.m4a"/><Relationship Id="rId1" Type="http://schemas.openxmlformats.org/officeDocument/2006/relationships/tags" Target="../tags/tag6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4" Type="http://schemas.openxmlformats.org/officeDocument/2006/relationships/image" Target="../media/image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2" Type="http://schemas.microsoft.com/office/2007/relationships/media" Target="../media/media51.m4a"/><Relationship Id="rId1" Type="http://schemas.openxmlformats.org/officeDocument/2006/relationships/tags" Target="../tags/tag8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m4a"/><Relationship Id="rId2" Type="http://schemas.microsoft.com/office/2007/relationships/media" Target="../media/media52.m4a"/><Relationship Id="rId1" Type="http://schemas.openxmlformats.org/officeDocument/2006/relationships/tags" Target="../tags/tag9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7.png"/><Relationship Id="rId4" Type="http://schemas.openxmlformats.org/officeDocument/2006/relationships/chart" Target="../charts/char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m4a"/><Relationship Id="rId2" Type="http://schemas.microsoft.com/office/2007/relationships/media" Target="../media/media56.m4a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m4a"/><Relationship Id="rId2" Type="http://schemas.microsoft.com/office/2007/relationships/media" Target="../media/media59.m4a"/><Relationship Id="rId1" Type="http://schemas.openxmlformats.org/officeDocument/2006/relationships/tags" Target="../tags/tag11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m4a"/><Relationship Id="rId2" Type="http://schemas.microsoft.com/office/2007/relationships/media" Target="../media/media61.m4a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7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5" Type="http://schemas.openxmlformats.org/officeDocument/2006/relationships/image" Target="../media/image7.png"/><Relationship Id="rId4" Type="http://schemas.openxmlformats.org/officeDocument/2006/relationships/chart" Target="../charts/char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797459" y="1158766"/>
            <a:ext cx="9994324" cy="2570667"/>
          </a:xfrm>
        </p:spPr>
        <p:txBody>
          <a:bodyPr>
            <a:noAutofit/>
          </a:bodyPr>
          <a:lstStyle/>
          <a:p>
            <a:r>
              <a:rPr lang="ru-RU" sz="3200" dirty="0"/>
              <a:t>Извлекаем смысл из данных о ТБ: система регистрации и отчетности, сбор данных для анализа эпидемиологической ситуации по ТБ и оценка эффективности противотуберкулезных мер.</a:t>
            </a:r>
            <a:r>
              <a:rPr lang="en-US" sz="2800" dirty="0"/>
              <a:t/>
            </a:r>
            <a:br>
              <a:rPr lang="en-US" sz="2800" dirty="0"/>
            </a:br>
            <a:endParaRPr lang="nb-NO" sz="3200" dirty="0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1"/>
          </p:nvPr>
        </p:nvSpPr>
        <p:spPr>
          <a:xfrm>
            <a:off x="2251496" y="4135295"/>
            <a:ext cx="7410090" cy="1563939"/>
          </a:xfrm>
        </p:spPr>
        <p:txBody>
          <a:bodyPr/>
          <a:lstStyle/>
          <a:p>
            <a:pPr algn="ctr"/>
            <a:r>
              <a:rPr lang="ru-RU" sz="2400" dirty="0"/>
              <a:t>Международный семинар </a:t>
            </a:r>
          </a:p>
          <a:p>
            <a:pPr algn="ctr"/>
            <a:r>
              <a:rPr lang="ru-RU" sz="2400" dirty="0"/>
              <a:t>«Современная система мониторинга туберкулеза».</a:t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Архангельск, 23-25 сентября 2020 г.</a:t>
            </a:r>
            <a:br>
              <a:rPr lang="ru-RU" sz="2400" dirty="0"/>
            </a:br>
            <a:r>
              <a:rPr lang="ru-RU" sz="2400" dirty="0" err="1"/>
              <a:t>Айнар</a:t>
            </a:r>
            <a:r>
              <a:rPr lang="ru-RU" sz="2400" dirty="0"/>
              <a:t> </a:t>
            </a:r>
            <a:r>
              <a:rPr lang="ru-RU" sz="2400" dirty="0" err="1"/>
              <a:t>Хелдал</a:t>
            </a:r>
            <a:r>
              <a:rPr lang="ru-RU" sz="2400" dirty="0"/>
              <a:t>, MD, </a:t>
            </a:r>
            <a:r>
              <a:rPr lang="ru-RU" sz="2400" dirty="0" err="1"/>
              <a:t>PhD</a:t>
            </a:r>
            <a:r>
              <a:rPr lang="ru-RU" sz="2400" dirty="0"/>
              <a:t>, LHL </a:t>
            </a:r>
            <a:r>
              <a:rPr lang="ru-RU" sz="2400" dirty="0" err="1"/>
              <a:t>International</a:t>
            </a:r>
            <a:endParaRPr lang="nb-NO" sz="1400" dirty="0">
              <a:solidFill>
                <a:prstClr val="white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>
                <a:solidFill>
                  <a:prstClr val="white"/>
                </a:solidFill>
              </a:rPr>
              <a:pPr/>
              <a:t>1</a:t>
            </a:fld>
            <a:endParaRPr lang="nb-NO">
              <a:solidFill>
                <a:prstClr val="white"/>
              </a:solidFill>
            </a:endParaRPr>
          </a:p>
        </p:txBody>
      </p:sp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286286"/>
      </p:ext>
    </p:extLst>
  </p:cSld>
  <p:clrMapOvr>
    <a:masterClrMapping/>
  </p:clrMapOvr>
  <p:transition advTm="485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Индикаторы</a:t>
            </a:r>
            <a:r>
              <a:rPr lang="nb-NO" sz="3200" dirty="0"/>
              <a:t> (I)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b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ПРЕДПОЛАГАЕМЫЕ СЛУЧАИ ТУБЕРКУЛЕЗА </a:t>
            </a:r>
            <a:endParaRPr lang="ru-RU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Индикатор №1: Предполагаемые случаи туберкулеза на 100 000 населения </a:t>
            </a:r>
          </a:p>
          <a:p>
            <a:pPr marL="0" indent="0"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Индикатор №2: Уровень позитивности % среди предполагаемых случаев туберкулеза с лабораторными результатами: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№3: Уровень регистрации на 100 00; </a:t>
            </a:r>
            <a:r>
              <a:rPr lang="ru-RU" sz="1800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весь ТБ</a:t>
            </a:r>
            <a:endParaRPr lang="ru-RU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№4: Уровень заболеваемости на 100 000; </a:t>
            </a:r>
            <a:r>
              <a:rPr lang="ru-RU" sz="1800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новые </a:t>
            </a:r>
            <a:r>
              <a:rPr lang="ru-RU" sz="1800" i="1" dirty="0" err="1" smtClean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бактериологически</a:t>
            </a:r>
            <a:r>
              <a:rPr lang="ru-RU" sz="1800" i="1" dirty="0" smtClean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подтвержденные случаи туберкулеза</a:t>
            </a:r>
            <a:endParaRPr lang="ru-RU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Индикатор №5: Доля новых случаев туберкулеза легких </a:t>
            </a:r>
            <a:r>
              <a:rPr lang="ru-RU" sz="1800" i="1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без </a:t>
            </a: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результатов анализа мокроты у пациентов 5 лет </a:t>
            </a:r>
            <a:r>
              <a:rPr lang="ru-RU" sz="180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 </a:t>
            </a:r>
            <a:r>
              <a:rPr lang="ru-RU" sz="1800" smtClean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выше</a:t>
            </a:r>
            <a:endParaRPr lang="ru-RU" sz="2800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19553"/>
      </p:ext>
    </p:extLst>
  </p:cSld>
  <p:clrMapOvr>
    <a:masterClrMapping/>
  </p:clrMapOvr>
  <p:transition advTm="628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Индикаторы</a:t>
            </a:r>
            <a:r>
              <a:rPr lang="nb-NO" sz="3200" dirty="0"/>
              <a:t> (II)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ru-RU" sz="2000" dirty="0"/>
              <a:t>ТБ-ВИЧ:</a:t>
            </a:r>
            <a:br>
              <a:rPr lang="ru-RU" sz="2000" dirty="0"/>
            </a:br>
            <a:r>
              <a:rPr lang="ru-RU" sz="2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Индикатор</a:t>
            </a:r>
            <a:r>
              <a:rPr lang="ru-RU" sz="2000" dirty="0"/>
              <a:t> 6:% больных туберкулезом с известным результатом ВИЧ</a:t>
            </a:r>
            <a:br>
              <a:rPr lang="ru-RU" sz="2000" dirty="0"/>
            </a:br>
            <a:r>
              <a:rPr lang="ru-RU" sz="2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Индикатор</a:t>
            </a:r>
            <a:r>
              <a:rPr lang="ru-RU" sz="2000" dirty="0"/>
              <a:t> 7:% ВИЧ-положительных случаев ТБ</a:t>
            </a:r>
            <a:br>
              <a:rPr lang="ru-RU" sz="2000" dirty="0"/>
            </a:br>
            <a:r>
              <a:rPr lang="ru-RU" sz="2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Индикатор</a:t>
            </a:r>
            <a:r>
              <a:rPr lang="ru-RU" sz="2000" dirty="0"/>
              <a:t> 8:% ВИЧ-положительных случаев ТБ, получающих ХПТ</a:t>
            </a:r>
            <a:br>
              <a:rPr lang="ru-RU" sz="2000" dirty="0"/>
            </a:br>
            <a:r>
              <a:rPr lang="ru-RU" sz="2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Индикатор</a:t>
            </a:r>
            <a:r>
              <a:rPr lang="ru-RU" sz="2000" dirty="0"/>
              <a:t> 9:% ВИЧ-положительных случаев ТБ, получающих АРВТ</a:t>
            </a:r>
          </a:p>
          <a:p>
            <a:pPr>
              <a:buNone/>
            </a:pPr>
            <a:r>
              <a:rPr lang="en-US" sz="2000" dirty="0"/>
              <a:t>DOT</a:t>
            </a:r>
            <a:r>
              <a:rPr lang="ru-RU" sz="2000" dirty="0"/>
              <a:t>:</a:t>
            </a:r>
            <a:br>
              <a:rPr lang="ru-RU" sz="2000" dirty="0"/>
            </a:br>
            <a:r>
              <a:rPr lang="ru-RU" sz="2000" dirty="0">
                <a:effectLst/>
                <a:latin typeface="Arial" panose="020B0604020202020204" pitchFamily="34" charset="0"/>
                <a:ea typeface="MS Mincho" panose="02020609040205080304" pitchFamily="49" charset="-128"/>
              </a:rPr>
              <a:t>Индикатор</a:t>
            </a:r>
            <a:r>
              <a:rPr lang="ru-RU" sz="2000" dirty="0"/>
              <a:t> 10:% пациентов с ТБ, получающих лечение под наблюдением медицинского работника или обученного наблюдателя в сообществе (включая обученного члена семьи)</a:t>
            </a:r>
            <a:endParaRPr lang="nb-NO" sz="2800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52649"/>
      </p:ext>
    </p:extLst>
  </p:cSld>
  <p:clrMapOvr>
    <a:masterClrMapping/>
  </p:clrMapOvr>
  <p:transition advTm="340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81701" y="615177"/>
            <a:ext cx="9605113" cy="1000533"/>
          </a:xfrm>
        </p:spPr>
        <p:txBody>
          <a:bodyPr/>
          <a:lstStyle/>
          <a:p>
            <a:r>
              <a:rPr lang="ru-RU" sz="3200" dirty="0" smtClean="0"/>
              <a:t>Индикаторы</a:t>
            </a:r>
            <a:r>
              <a:rPr lang="nb-NO" sz="3200" dirty="0" smtClean="0"/>
              <a:t>(III</a:t>
            </a:r>
            <a:r>
              <a:rPr lang="nb-NO" sz="3200" dirty="0"/>
              <a:t>)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98054" y="1347263"/>
            <a:ext cx="8702566" cy="4663440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Лечение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№11 и 12: Доля всех случаев успешно излеченного туберкулеза: </a:t>
            </a:r>
            <a:endParaRPr lang="ru-RU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№13: Доля всех случаев неуспешного лечения туберкулеза: </a:t>
            </a:r>
            <a:endParaRPr lang="ru-RU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effectLst/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№14: Доля всех случаев туберкулеза, потерянных для последующего наблюдения: </a:t>
            </a:r>
            <a:endParaRPr lang="ru-RU" sz="1800" dirty="0"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№15: Доля умерших от всех случаев туберкулеза: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№16: Доля всех не оцененных случаев туберкулеза,  (включая перевод в другое место и тех, чей исход лечения неизвестен): </a:t>
            </a:r>
          </a:p>
          <a:p>
            <a:pPr>
              <a:buNone/>
            </a:pP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Препараты</a:t>
            </a:r>
            <a:r>
              <a:rPr lang="en-US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</a:t>
            </a:r>
            <a:r>
              <a:rPr lang="en-US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17: </a:t>
            </a: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Запасы препаратов помесячно</a:t>
            </a:r>
            <a:endParaRPr lang="en-US" sz="18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ЛУ-ТБ</a:t>
            </a:r>
            <a:r>
              <a:rPr lang="en-US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Индикатор </a:t>
            </a:r>
            <a:r>
              <a:rPr lang="en-US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18: %</a:t>
            </a:r>
            <a:r>
              <a:rPr lang="en-GB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ранее пролеченных случаев ТБ с анализом мокроты на устойчивость к </a:t>
            </a:r>
            <a:r>
              <a:rPr lang="ru-RU" sz="1800" dirty="0" err="1">
                <a:latin typeface="Arial" panose="020B060402020202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рифампицину</a:t>
            </a:r>
            <a:endParaRPr lang="nb-NO" sz="1800" dirty="0"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230975"/>
      </p:ext>
    </p:extLst>
  </p:cSld>
  <p:clrMapOvr>
    <a:masterClrMapping/>
  </p:clrMapOvr>
  <p:transition advTm="5939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2590799" y="754913"/>
            <a:ext cx="7010400" cy="439902"/>
          </a:xfrm>
        </p:spPr>
        <p:txBody>
          <a:bodyPr>
            <a:noAutofit/>
          </a:bodyPr>
          <a:lstStyle/>
          <a:p>
            <a:r>
              <a:rPr lang="ru-RU" sz="1400" dirty="0"/>
              <a:t>Пример Индикаторы: количество больных туберкулезом на 100 000 человек.</a:t>
            </a:r>
            <a:endParaRPr lang="nb-NO" sz="2400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0378269"/>
              </p:ext>
            </p:extLst>
          </p:nvPr>
        </p:nvGraphicFramePr>
        <p:xfrm>
          <a:off x="759725" y="1331556"/>
          <a:ext cx="10672549" cy="49666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1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41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1815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39075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2292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Indicator </a:t>
                      </a:r>
                      <a:endParaRPr lang="nb-NO" sz="14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</a:rPr>
                        <a:t>Ожид</a:t>
                      </a:r>
                      <a:r>
                        <a:rPr lang="ru-RU" sz="1400" b="1" dirty="0">
                          <a:effectLst/>
                        </a:rPr>
                        <a:t>. величина</a:t>
                      </a:r>
                      <a:endParaRPr lang="nb-NO" sz="14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Возможные объяснения отклонений (низкое качество данных актуально по всем индикаторам)</a:t>
                      </a:r>
                      <a:endParaRPr lang="nb-NO" sz="14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2518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Ниже </a:t>
                      </a:r>
                      <a:r>
                        <a:rPr lang="ru-RU" sz="1400" b="1" dirty="0" err="1">
                          <a:effectLst/>
                        </a:rPr>
                        <a:t>ожид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  <a:endParaRPr lang="nb-NO" sz="14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</a:rPr>
                        <a:t>Выше </a:t>
                      </a:r>
                      <a:r>
                        <a:rPr lang="ru-RU" sz="1400" b="1" dirty="0" err="1">
                          <a:effectLst/>
                        </a:rPr>
                        <a:t>ожид</a:t>
                      </a:r>
                      <a:r>
                        <a:rPr lang="ru-RU" sz="1400" b="1" dirty="0">
                          <a:effectLst/>
                        </a:rPr>
                        <a:t>.</a:t>
                      </a:r>
                      <a:endParaRPr lang="nb-NO" sz="14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258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/>
                        <a:t>Больные ТБ на 100 000 населения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Сравнить со след. уровнем</a:t>
                      </a:r>
                      <a:r>
                        <a:rPr lang="en-US" sz="1400" dirty="0">
                          <a:effectLst/>
                        </a:rPr>
                        <a:t>*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/>
                        <a:t>Ограниченный доступ к учреждениям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/>
                        <a:t>Пациенты обращаются за помощью в другое место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/>
                        <a:t>Персонал использует (слишком) строгие критерии для определения предполагаемого туберкулеза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/>
                        <a:t>Расчетная численность обслуживаемого населения слишком высока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/>
                        <a:t>Больные туберкулезом, умершие или погибшие до начала лечения, не регистрируются.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/>
                        <a:t>Пациенты с положительными лабораторными тестами не включаются в регистр ТБ, пациенты с клиническим диагнозом не регистрируются или не начинают лечение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400" dirty="0"/>
                        <a:t>Действительно низкий уровень туберкулеза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5143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Диагностические критерии (слишком) открыты, например, на основе рентгенографии грудной клетки (избыточный диагноз) </a:t>
                      </a:r>
                    </a:p>
                    <a:p>
                      <a:pPr marL="5143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Обращаются за помощью больные ТБ из другой территории обслуживания Расчетная численность обслуживаемого населения слишком низкая</a:t>
                      </a:r>
                    </a:p>
                    <a:p>
                      <a:pPr marL="514350" indent="-28575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/>
                        <a:t>Сотрудники лаборатории считали отрицательные слайды положительными (ложноположительные)</a:t>
                      </a:r>
                      <a:br>
                        <a:rPr lang="ru-RU" sz="1400" dirty="0"/>
                      </a:br>
                      <a:r>
                        <a:rPr lang="ru-RU" sz="1400" dirty="0"/>
                        <a:t>Действительно высокий уровень туберкулез </a:t>
                      </a:r>
                      <a:endParaRPr lang="nb-NO" sz="1400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kstSylinder 6"/>
          <p:cNvSpPr txBox="1"/>
          <p:nvPr/>
        </p:nvSpPr>
        <p:spPr>
          <a:xfrm>
            <a:off x="652818" y="6103087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*Not defined as % but values obviously/clearly higher or lower </a:t>
            </a:r>
          </a:p>
          <a:p>
            <a:r>
              <a:rPr lang="en-GB" dirty="0"/>
              <a:t>than the average so that it raises questions what could be the explanation</a:t>
            </a:r>
            <a:endParaRPr lang="nb-NO" dirty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24007"/>
      </p:ext>
    </p:extLst>
  </p:cSld>
  <p:clrMapOvr>
    <a:masterClrMapping/>
  </p:clrMapOvr>
  <p:transition advTm="17982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2667000" y="700585"/>
            <a:ext cx="7010400" cy="439902"/>
          </a:xfrm>
        </p:spPr>
        <p:txBody>
          <a:bodyPr>
            <a:noAutofit/>
          </a:bodyPr>
          <a:lstStyle/>
          <a:p>
            <a:r>
              <a:rPr lang="ru-RU" sz="1400" dirty="0"/>
              <a:t>Пример индикатора:% ВИЧ + на АРТ</a:t>
            </a:r>
            <a:endParaRPr lang="nb-NO" sz="2400" dirty="0"/>
          </a:p>
        </p:txBody>
      </p:sp>
      <p:graphicFrame>
        <p:nvGraphicFramePr>
          <p:cNvPr id="6" name="Tabel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8070752"/>
              </p:ext>
            </p:extLst>
          </p:nvPr>
        </p:nvGraphicFramePr>
        <p:xfrm>
          <a:off x="1181670" y="1269241"/>
          <a:ext cx="9981060" cy="4769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8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874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7376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1710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8945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4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Ожидаемое значение</a:t>
                      </a:r>
                      <a:endParaRPr lang="nb-NO" sz="18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Возможные объяснения отклонений (низкое качество данных актуально по всем индикаторам)</a:t>
                      </a:r>
                      <a:endParaRPr lang="nb-NO" sz="18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65938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Ниже </a:t>
                      </a:r>
                      <a:r>
                        <a:rPr lang="ru-RU" sz="2000" b="1" dirty="0" err="1">
                          <a:effectLst/>
                        </a:rPr>
                        <a:t>ожид</a:t>
                      </a:r>
                      <a:r>
                        <a:rPr lang="ru-RU" sz="2000" b="1" dirty="0">
                          <a:effectLst/>
                        </a:rPr>
                        <a:t>.</a:t>
                      </a:r>
                      <a:endParaRPr lang="nb-NO" sz="20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Выше </a:t>
                      </a:r>
                      <a:r>
                        <a:rPr lang="ru-RU" sz="2000" b="1" dirty="0" err="1">
                          <a:effectLst/>
                        </a:rPr>
                        <a:t>ожид</a:t>
                      </a:r>
                      <a:r>
                        <a:rPr lang="ru-RU" sz="2000" b="1" dirty="0">
                          <a:effectLst/>
                        </a:rPr>
                        <a:t>.</a:t>
                      </a:r>
                      <a:endParaRPr lang="nb-NO" sz="2000" b="1" dirty="0">
                        <a:effectLst/>
                        <a:latin typeface="Times New Roman" panose="02020603050405020304" pitchFamily="18" charset="0"/>
                        <a:ea typeface="PMingLiU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4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2000" b="1" kern="1200" dirty="0">
                        <a:solidFill>
                          <a:srgbClr val="4F81BD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PMingLiU"/>
                        </a:rPr>
                        <a:t> </a:t>
                      </a:r>
                      <a:r>
                        <a:rPr lang="en-GB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PMingLiU"/>
                        </a:rPr>
                        <a:t>100%</a:t>
                      </a:r>
                      <a:endParaRPr lang="nb-NO" sz="2000" b="1" kern="1200">
                        <a:solidFill>
                          <a:srgbClr val="4F81BD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/>
                        <a:t>Персонал не обучен и не имеет наставников по назначению пациентов на АРВТ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/>
                        <a:t>Персонал не регистрирует АРВТ в регистре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/>
                        <a:t>Пациенты предпочитают откладывать начало АРВТ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2000" dirty="0"/>
                        <a:t>Центр не аккредитован для назначения пациентов на АРВТ</a:t>
                      </a:r>
                      <a:endParaRPr lang="nb-NO" sz="2000" b="1" kern="1200" dirty="0">
                        <a:solidFill>
                          <a:srgbClr val="4F81BD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ru-RU" sz="1800" dirty="0"/>
                        <a:t>Неточная запись и неточная отчетность (низкое качество данных)</a:t>
                      </a:r>
                      <a:endParaRPr lang="nb-NO" sz="2000" b="1" kern="1200" dirty="0">
                        <a:solidFill>
                          <a:srgbClr val="4F81BD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70429"/>
      </p:ext>
    </p:extLst>
  </p:cSld>
  <p:clrMapOvr>
    <a:masterClrMapping/>
  </p:clrMapOvr>
  <p:transition advTm="4629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048756" y="943107"/>
            <a:ext cx="7042457" cy="443642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Величины индикаторов отличаются от ожидаемых результатом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875728" y="1879250"/>
            <a:ext cx="8440543" cy="4663440"/>
          </a:xfrm>
        </p:spPr>
        <p:txBody>
          <a:bodyPr>
            <a:normAutofit fontScale="85000" lnSpcReduction="2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ru-RU" sz="2800" dirty="0"/>
              <a:t>Значения могут отличаться от ожидаемых результатов.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800" dirty="0"/>
              <a:t>Либо выше, либо ниже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800" dirty="0"/>
              <a:t>Низкое качество данных может быть одной из основных причин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800" dirty="0"/>
              <a:t>Данные следует проверять на качество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800" dirty="0"/>
              <a:t>Причина (-ы) величин индикаторов, оказавшихся ниже ожидаемых результатов</a:t>
            </a:r>
            <a:br>
              <a:rPr lang="ru-RU" sz="2800" dirty="0"/>
            </a:br>
            <a:r>
              <a:rPr lang="ru-RU" sz="2800" dirty="0"/>
              <a:t>Пробел / Вызов?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800" dirty="0"/>
              <a:t>Необходимо действовать!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800" dirty="0"/>
              <a:t>Иногда это вне контроля клиники или района - не следует </a:t>
            </a:r>
            <a:r>
              <a:rPr lang="ru-RU" sz="2800" dirty="0" err="1"/>
              <a:t>демотивировать</a:t>
            </a:r>
            <a:r>
              <a:rPr lang="ru-RU" sz="2800" dirty="0"/>
              <a:t> персонал</a:t>
            </a:r>
            <a:endParaRPr lang="en-GB" sz="2800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49109"/>
      </p:ext>
    </p:extLst>
  </p:cSld>
  <p:clrMapOvr>
    <a:masterClrMapping/>
  </p:clrMapOvr>
  <p:transition advTm="617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Уровень учреждения </a:t>
            </a:r>
            <a:r>
              <a:rPr lang="nb-NO" dirty="0"/>
              <a:t>– </a:t>
            </a:r>
            <a:br>
              <a:rPr lang="nb-NO" dirty="0"/>
            </a:br>
            <a:r>
              <a:rPr lang="ru-RU" dirty="0"/>
              <a:t>в России </a:t>
            </a:r>
            <a:r>
              <a:rPr lang="nb-NO" dirty="0"/>
              <a:t>– </a:t>
            </a:r>
            <a:r>
              <a:rPr lang="ru-RU" dirty="0"/>
              <a:t>район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4857"/>
      </p:ext>
    </p:extLst>
  </p:cSld>
  <p:clrMapOvr>
    <a:masterClrMapping/>
  </p:clrMapOvr>
  <p:transition advTm="1222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ko-KR" sz="3600">
                <a:ea typeface="굴림"/>
                <a:cs typeface="굴림"/>
              </a:rPr>
              <a:t>Outline </a:t>
            </a:r>
            <a:endParaRPr lang="en-US" sz="360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/>
          <a:lstStyle/>
          <a:p>
            <a:fld id="{2BBCD07A-6D55-49C9-84AC-A3E8FC62704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pitchFamily="34" charset="0"/>
              </a:rPr>
              <a:pPr/>
              <a:t>17</a:t>
            </a:fld>
            <a:endParaRPr lang="en-US" smtClean="0">
              <a:solidFill>
                <a:prstClr val="black">
                  <a:tint val="75000"/>
                </a:prstClr>
              </a:solidFill>
              <a:latin typeface="Arial" pitchFamily="34" charset="0"/>
            </a:endParaRPr>
          </a:p>
        </p:txBody>
      </p:sp>
      <p:pic>
        <p:nvPicPr>
          <p:cNvPr id="5" name="Picture 5" descr="http://www.google.com/url?source=imgres&amp;ct=img&amp;q=http://www.monnikhof.com/Victoria-Falls-2.jpg&amp;usg=AFQjCNHBjqc-n2fryZ4_4SVB0TGnruhQA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919536" y="5943601"/>
            <a:ext cx="5471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prstClr val="white"/>
                </a:solidFill>
              </a:rPr>
              <a:t>Victoria Falls – Matebeleland North </a:t>
            </a:r>
            <a:endParaRPr lang="en-GB" sz="2400" b="1" dirty="0">
              <a:solidFill>
                <a:prstClr val="white"/>
              </a:solidFill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71737"/>
      </p:ext>
    </p:extLst>
  </p:cSld>
  <p:clrMapOvr>
    <a:masterClrMapping/>
  </p:clrMapOvr>
  <p:transition advTm="758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Sylinder 2"/>
          <p:cNvSpPr txBox="1"/>
          <p:nvPr/>
        </p:nvSpPr>
        <p:spPr>
          <a:xfrm>
            <a:off x="1775520" y="476673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prstClr val="black"/>
                </a:solidFill>
              </a:rPr>
              <a:t>Zimbabwe, Matebeleland South Province: districts</a:t>
            </a:r>
          </a:p>
        </p:txBody>
      </p:sp>
      <p:pic>
        <p:nvPicPr>
          <p:cNvPr id="416770" name="Picture 2" descr="http://www.google.no/url?sa=i&amp;source=images&amp;cd=&amp;docid=YHjIPlAz2SogXM&amp;tbnid=wK5zkmAse6KpsM:&amp;ved=0CAUQjBwwAA&amp;url=http%3A%2F%2Fupload.wikimedia.org%2Fwikipedia%2Fcommons%2Fd%2Fd8%2FMatabeleland_South_districts.png&amp;ei=HD-cUre2BYPMygOQ44LICQ&amp;psig=AFQjCNE5XQIZerOZCg2ymff_yiZW6bI8pw&amp;ust=13860578841303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931467"/>
            <a:ext cx="7668344" cy="5926534"/>
          </a:xfrm>
          <a:prstGeom prst="rect">
            <a:avLst/>
          </a:prstGeom>
          <a:noFill/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0837"/>
      </p:ext>
    </p:extLst>
  </p:cSld>
  <p:clrMapOvr>
    <a:masterClrMapping/>
  </p:clrMapOvr>
  <p:transition advTm="3125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Umzingwane District Map.png"/>
          <p:cNvPicPr>
            <a:picLocks noGrp="1" noChangeAspect="1"/>
          </p:cNvPicPr>
          <p:nvPr>
            <p:ph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5" b="-2227"/>
          <a:stretch/>
        </p:blipFill>
        <p:spPr>
          <a:xfrm>
            <a:off x="2559050" y="104775"/>
            <a:ext cx="8108950" cy="6102350"/>
          </a:xfrm>
        </p:spPr>
      </p:pic>
      <p:sp>
        <p:nvSpPr>
          <p:cNvPr id="2" name="TextBox 1"/>
          <p:cNvSpPr txBox="1"/>
          <p:nvPr/>
        </p:nvSpPr>
        <p:spPr>
          <a:xfrm>
            <a:off x="5857874" y="793750"/>
            <a:ext cx="2476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Zimbili</a:t>
            </a:r>
            <a:r>
              <a:rPr lang="en-US" b="1" dirty="0">
                <a:solidFill>
                  <a:srgbClr val="FF0000"/>
                </a:solidFill>
              </a:rPr>
              <a:t> RHC  4426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72250" y="2127250"/>
            <a:ext cx="220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Mpsini</a:t>
            </a:r>
            <a:r>
              <a:rPr lang="en-US" b="1" dirty="0">
                <a:solidFill>
                  <a:srgbClr val="FF0000"/>
                </a:solidFill>
              </a:rPr>
              <a:t> RHC 3534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18250" y="3825876"/>
            <a:ext cx="246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Mbalambala</a:t>
            </a:r>
            <a:r>
              <a:rPr lang="en-US" b="1" dirty="0">
                <a:solidFill>
                  <a:srgbClr val="FF0000"/>
                </a:solidFill>
              </a:rPr>
              <a:t> Army clinic 2165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2249" y="4714875"/>
            <a:ext cx="2317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Irisvale</a:t>
            </a:r>
            <a:r>
              <a:rPr lang="en-US" b="1" dirty="0">
                <a:solidFill>
                  <a:srgbClr val="FF0000"/>
                </a:solidFill>
              </a:rPr>
              <a:t> RHC 1529</a:t>
            </a:r>
          </a:p>
        </p:txBody>
      </p:sp>
      <p:sp>
        <p:nvSpPr>
          <p:cNvPr id="8" name="TextBox 7"/>
          <p:cNvSpPr txBox="1"/>
          <p:nvPr/>
        </p:nvSpPr>
        <p:spPr>
          <a:xfrm rot="1152510">
            <a:off x="5942327" y="5389822"/>
            <a:ext cx="2693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Nswazi</a:t>
            </a:r>
            <a:r>
              <a:rPr lang="en-US" b="1" dirty="0">
                <a:solidFill>
                  <a:srgbClr val="FF0000"/>
                </a:solidFill>
              </a:rPr>
              <a:t> Clinic 6594 </a:t>
            </a:r>
          </a:p>
        </p:txBody>
      </p:sp>
      <p:sp>
        <p:nvSpPr>
          <p:cNvPr id="9" name="TextBox 8"/>
          <p:cNvSpPr txBox="1"/>
          <p:nvPr/>
        </p:nvSpPr>
        <p:spPr>
          <a:xfrm rot="756288">
            <a:off x="5455327" y="5794376"/>
            <a:ext cx="287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Kumbudzi</a:t>
            </a:r>
            <a:r>
              <a:rPr lang="en-US" b="1" dirty="0">
                <a:solidFill>
                  <a:srgbClr val="FF0000"/>
                </a:solidFill>
              </a:rPr>
              <a:t> RHC 3436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49654" y="2968625"/>
            <a:ext cx="3171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Esigodini</a:t>
            </a:r>
            <a:r>
              <a:rPr lang="en-US" dirty="0">
                <a:solidFill>
                  <a:srgbClr val="FF0000"/>
                </a:solidFill>
              </a:rPr>
              <a:t> District </a:t>
            </a:r>
            <a:r>
              <a:rPr lang="en-US" dirty="0" err="1">
                <a:solidFill>
                  <a:srgbClr val="FF0000"/>
                </a:solidFill>
              </a:rPr>
              <a:t>Hosp</a:t>
            </a:r>
            <a:r>
              <a:rPr lang="en-US" dirty="0">
                <a:solidFill>
                  <a:srgbClr val="FF0000"/>
                </a:solidFill>
              </a:rPr>
              <a:t> 3443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49654" y="3456543"/>
            <a:ext cx="2519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Habane</a:t>
            </a:r>
            <a:r>
              <a:rPr lang="en-US" b="1" dirty="0">
                <a:solidFill>
                  <a:srgbClr val="FF0000"/>
                </a:solidFill>
              </a:rPr>
              <a:t> RHC 3436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95625" y="3825875"/>
            <a:ext cx="252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How-mine clinic 5165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52750" y="4714875"/>
            <a:ext cx="249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Mdlandlandlela</a:t>
            </a:r>
            <a:r>
              <a:rPr lang="en-US" b="1" dirty="0">
                <a:solidFill>
                  <a:srgbClr val="FF0000"/>
                </a:solidFill>
              </a:rPr>
              <a:t> 4669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94250" y="1778000"/>
            <a:ext cx="301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Ntshamathe</a:t>
            </a:r>
            <a:r>
              <a:rPr lang="en-US" b="1" dirty="0">
                <a:solidFill>
                  <a:srgbClr val="FF0000"/>
                </a:solidFill>
              </a:rPr>
              <a:t> RHC 3425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9625" y="2496582"/>
            <a:ext cx="2540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Nhlangano</a:t>
            </a:r>
            <a:r>
              <a:rPr lang="en-US" b="1" dirty="0">
                <a:solidFill>
                  <a:srgbClr val="FF0000"/>
                </a:solidFill>
              </a:rPr>
              <a:t> RHC 3701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8876" y="3153291"/>
            <a:ext cx="288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Mbizingwe</a:t>
            </a:r>
            <a:r>
              <a:rPr lang="en-US" b="1" dirty="0">
                <a:solidFill>
                  <a:srgbClr val="FF0000"/>
                </a:solidFill>
              </a:rPr>
              <a:t> RHC 3080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82875" y="3522623"/>
            <a:ext cx="2766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Esibomvu</a:t>
            </a:r>
            <a:r>
              <a:rPr lang="en-US" b="1" dirty="0">
                <a:solidFill>
                  <a:srgbClr val="FF0000"/>
                </a:solidFill>
              </a:rPr>
              <a:t> RHC 5243</a:t>
            </a:r>
          </a:p>
        </p:txBody>
      </p:sp>
      <p:sp>
        <p:nvSpPr>
          <p:cNvPr id="20" name="TextBox 19"/>
          <p:cNvSpPr txBox="1"/>
          <p:nvPr/>
        </p:nvSpPr>
        <p:spPr>
          <a:xfrm rot="1342162">
            <a:off x="2691619" y="2571791"/>
            <a:ext cx="26775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Mzingwane</a:t>
            </a:r>
            <a:r>
              <a:rPr lang="en-US" b="1" dirty="0">
                <a:solidFill>
                  <a:srgbClr val="FF0000"/>
                </a:solidFill>
              </a:rPr>
              <a:t> RHC 3941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22080" y="666751"/>
            <a:ext cx="2516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Pop 64,899</a:t>
            </a:r>
          </a:p>
        </p:txBody>
      </p:sp>
      <p:pic>
        <p:nvPicPr>
          <p:cNvPr id="22" name="Picture 6" descr="MND5 2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105400"/>
            <a:ext cx="3200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kstSylinder 6"/>
          <p:cNvSpPr txBox="1"/>
          <p:nvPr/>
        </p:nvSpPr>
        <p:spPr>
          <a:xfrm>
            <a:off x="5514753" y="6422065"/>
            <a:ext cx="337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err="1">
                <a:solidFill>
                  <a:prstClr val="black"/>
                </a:solidFill>
              </a:rPr>
              <a:t>Courtesy</a:t>
            </a:r>
            <a:r>
              <a:rPr lang="nb-NO" dirty="0">
                <a:solidFill>
                  <a:prstClr val="black"/>
                </a:solidFill>
              </a:rPr>
              <a:t>: </a:t>
            </a:r>
            <a:r>
              <a:rPr lang="nb-NO" dirty="0" err="1">
                <a:solidFill>
                  <a:prstClr val="black"/>
                </a:solidFill>
              </a:rPr>
              <a:t>Mr</a:t>
            </a:r>
            <a:r>
              <a:rPr lang="nb-NO" dirty="0">
                <a:solidFill>
                  <a:prstClr val="black"/>
                </a:solidFill>
              </a:rPr>
              <a:t> </a:t>
            </a:r>
            <a:r>
              <a:rPr lang="nb-NO" dirty="0" err="1">
                <a:solidFill>
                  <a:prstClr val="black"/>
                </a:solidFill>
              </a:rPr>
              <a:t>Siziba</a:t>
            </a:r>
            <a:r>
              <a:rPr lang="nb-NO" dirty="0">
                <a:solidFill>
                  <a:prstClr val="black"/>
                </a:solidFill>
              </a:rPr>
              <a:t>, NTP</a:t>
            </a:r>
          </a:p>
        </p:txBody>
      </p:sp>
      <p:sp>
        <p:nvSpPr>
          <p:cNvPr id="12" name="TekstSylinder 11"/>
          <p:cNvSpPr txBox="1"/>
          <p:nvPr/>
        </p:nvSpPr>
        <p:spPr>
          <a:xfrm>
            <a:off x="1855077" y="126126"/>
            <a:ext cx="7236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b="1" dirty="0">
                <a:solidFill>
                  <a:prstClr val="black"/>
                </a:solidFill>
              </a:rPr>
              <a:t>Umzingwane district, facilities and populations</a:t>
            </a:r>
          </a:p>
        </p:txBody>
      </p:sp>
      <p:pic>
        <p:nvPicPr>
          <p:cNvPr id="14" name="Ly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41319"/>
      </p:ext>
    </p:extLst>
  </p:cSld>
  <p:clrMapOvr>
    <a:masterClrMapping/>
  </p:clrMapOvr>
  <p:transition advTm="1140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Глобальные вызовы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Программы по борьбе с туберкулезом содержат много данных, требующих большой работы</a:t>
            </a:r>
          </a:p>
          <a:p>
            <a:r>
              <a:rPr lang="ru-RU" dirty="0"/>
              <a:t>Качество данных не всегда высокое</a:t>
            </a:r>
          </a:p>
          <a:p>
            <a:r>
              <a:rPr lang="ru-RU" dirty="0"/>
              <a:t>Данные часто не используются местными службами здравоохранения, а отправляются на более высокие уровни без обратной связи.</a:t>
            </a:r>
          </a:p>
          <a:p>
            <a:r>
              <a:rPr lang="ru-RU" dirty="0"/>
              <a:t>Поскольку в повседневный сбор данных мало верят, метод оценки стал более важным при планировании и отслеживании прогресса. Но оценки неопределенны и могут вводить в заблуждение.</a:t>
            </a:r>
          </a:p>
          <a:p>
            <a:r>
              <a:rPr lang="ru-RU" dirty="0"/>
              <a:t>Важно улучшить качество и использование рутинных данных!</a:t>
            </a:r>
            <a:endParaRPr lang="nb-NO" b="1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2</a:t>
            </a:fld>
            <a:endParaRPr lang="nb-NO"/>
          </a:p>
        </p:txBody>
      </p: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91741"/>
      </p:ext>
    </p:extLst>
  </p:cSld>
  <p:clrMapOvr>
    <a:masterClrMapping/>
  </p:clrMapOvr>
  <p:transition advTm="487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754" name="Picture 2" descr="C:\Users\Einar\Pictures\2013-11-28 nov2013\nov2013 2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2" y="1019754"/>
            <a:ext cx="8964488" cy="5664825"/>
          </a:xfrm>
          <a:prstGeom prst="rect">
            <a:avLst/>
          </a:prstGeom>
          <a:noFill/>
        </p:spPr>
      </p:pic>
      <p:sp>
        <p:nvSpPr>
          <p:cNvPr id="3" name="TekstSylinder 2"/>
          <p:cNvSpPr txBox="1"/>
          <p:nvPr/>
        </p:nvSpPr>
        <p:spPr>
          <a:xfrm>
            <a:off x="1703513" y="110359"/>
            <a:ext cx="880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>
                <a:solidFill>
                  <a:prstClr val="black"/>
                </a:solidFill>
              </a:rPr>
              <a:t>Nswazi clinic</a:t>
            </a:r>
            <a:r>
              <a:rPr lang="nb-NO" sz="2800" dirty="0">
                <a:solidFill>
                  <a:prstClr val="black"/>
                </a:solidFill>
              </a:rPr>
              <a:t>: catchment area and population 6,594 </a:t>
            </a: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0294"/>
      </p:ext>
    </p:extLst>
  </p:cSld>
  <p:clrMapOvr>
    <a:masterClrMapping/>
  </p:clrMapOvr>
  <p:transition advTm="1094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C:\Users\Einar\Pictures\2012-05-29 zimbabwe 2012\zimbabwe 2012 0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kstSylinder 2"/>
          <p:cNvSpPr txBox="1"/>
          <p:nvPr/>
        </p:nvSpPr>
        <p:spPr>
          <a:xfrm>
            <a:off x="6888088" y="620688"/>
            <a:ext cx="33843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Табуляция и анализ данных: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Супервайзер выполняет перед визитом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И с персоналом учреждения во время его посещения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Персонал учреждения ежеквартально участвует в совещаниях по оценке эффективности</a:t>
            </a:r>
            <a:endParaRPr lang="nb-NO" sz="2400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48846"/>
      </p:ext>
    </p:extLst>
  </p:cSld>
  <p:clrMapOvr>
    <a:masterClrMapping/>
  </p:clrMapOvr>
  <p:transition advTm="761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2" y="450377"/>
            <a:ext cx="8591872" cy="1087821"/>
          </a:xfrm>
        </p:spPr>
        <p:txBody>
          <a:bodyPr>
            <a:noAutofit/>
          </a:bodyPr>
          <a:lstStyle/>
          <a:p>
            <a:r>
              <a:rPr lang="ru-RU" sz="1600" dirty="0"/>
              <a:t>И тренды, и типы - заполненная таблица - Как разобраться в данных?</a:t>
            </a:r>
            <a:endParaRPr lang="nb-NO" sz="28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493946"/>
              </p:ext>
            </p:extLst>
          </p:nvPr>
        </p:nvGraphicFramePr>
        <p:xfrm>
          <a:off x="1847526" y="1431767"/>
          <a:ext cx="8496948" cy="5461284"/>
        </p:xfrm>
        <a:graphic>
          <a:graphicData uri="http://schemas.openxmlformats.org/drawingml/2006/table">
            <a:tbl>
              <a:tblPr/>
              <a:tblGrid>
                <a:gridCol w="18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80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440159">
                <a:tc>
                  <a:txBody>
                    <a:bodyPr/>
                    <a:lstStyle/>
                    <a:p>
                      <a:endParaRPr lang="nb-NO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Бактериологически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 подтвержденный туберкулез легких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Клинически диагностированный туберкулез легких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Внелегочный туберкулез: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 ранее пролеченные случаи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Прочее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3.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4.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Times New Roman"/>
                          <a:cs typeface="Times New Roman"/>
                        </a:rPr>
                        <a:t>Весь</a:t>
                      </a:r>
                      <a:r>
                        <a:rPr lang="nb-NO" sz="2000" b="1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422298"/>
      </p:ext>
    </p:extLst>
  </p:cSld>
  <p:clrMapOvr>
    <a:masterClrMapping/>
  </p:clrMapOvr>
  <p:transition advTm="349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21403" y="1107152"/>
            <a:ext cx="8784976" cy="2002234"/>
          </a:xfrm>
        </p:spPr>
        <p:txBody>
          <a:bodyPr>
            <a:noAutofit/>
          </a:bodyPr>
          <a:lstStyle/>
          <a:p>
            <a:r>
              <a:rPr lang="ru-RU" sz="3200" dirty="0"/>
              <a:t>Как разобраться в данных? </a:t>
            </a:r>
            <a:br>
              <a:rPr lang="ru-RU" sz="3200" dirty="0"/>
            </a:br>
            <a:r>
              <a:rPr lang="ru-RU" sz="3200" dirty="0"/>
              <a:t>- Первое - оценка итогов </a:t>
            </a:r>
            <a:br>
              <a:rPr lang="ru-RU" sz="3200" dirty="0"/>
            </a:br>
            <a:r>
              <a:rPr lang="ru-RU" sz="3200" dirty="0"/>
              <a:t>Таблица 8: Случаи туберкулеза, зарегистрированные в учреждении 2. квартал </a:t>
            </a:r>
            <a:r>
              <a:rPr lang="ru-RU" sz="3200" dirty="0" smtClean="0"/>
              <a:t>20</a:t>
            </a:r>
            <a:r>
              <a:rPr lang="nb-NO" sz="3200" dirty="0" smtClean="0"/>
              <a:t>20</a:t>
            </a:r>
            <a:r>
              <a:rPr lang="ru-RU" sz="3200" dirty="0" smtClean="0"/>
              <a:t> </a:t>
            </a:r>
            <a:r>
              <a:rPr lang="ru-RU" sz="3200" dirty="0"/>
              <a:t>г.</a:t>
            </a:r>
            <a:endParaRPr lang="nb-NO" sz="32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5608495"/>
              </p:ext>
            </p:extLst>
          </p:nvPr>
        </p:nvGraphicFramePr>
        <p:xfrm>
          <a:off x="3225559" y="3564960"/>
          <a:ext cx="5976664" cy="2880320"/>
        </p:xfrm>
        <a:graphic>
          <a:graphicData uri="http://schemas.openxmlformats.org/drawingml/2006/table">
            <a:tbl>
              <a:tblPr/>
              <a:tblGrid>
                <a:gridCol w="42651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114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02330">
                <a:tc>
                  <a:txBody>
                    <a:bodyPr/>
                    <a:lstStyle/>
                    <a:p>
                      <a:endParaRPr lang="nb-NO" sz="2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7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latin typeface="Calibri"/>
                          <a:ea typeface="Times New Roman"/>
                          <a:cs typeface="Times New Roman"/>
                        </a:rPr>
                        <a:t>Посл. квартал</a:t>
                      </a: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nb-NO" sz="3200" baseline="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3200" dirty="0">
                          <a:latin typeface="Calibri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32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40694"/>
      </p:ext>
    </p:extLst>
  </p:cSld>
  <p:clrMapOvr>
    <a:masterClrMapping/>
  </p:clrMapOvr>
  <p:transition advTm="163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4" y="734217"/>
            <a:ext cx="7299960" cy="606552"/>
          </a:xfrm>
        </p:spPr>
        <p:txBody>
          <a:bodyPr>
            <a:noAutofit/>
          </a:bodyPr>
          <a:lstStyle/>
          <a:p>
            <a:r>
              <a:rPr lang="ru-RU" sz="2000" dirty="0"/>
              <a:t>Разбивка по типу туберкулеза: таблица</a:t>
            </a:r>
            <a:endParaRPr lang="nb-NO" sz="32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6090803"/>
              </p:ext>
            </p:extLst>
          </p:nvPr>
        </p:nvGraphicFramePr>
        <p:xfrm>
          <a:off x="1847529" y="1340769"/>
          <a:ext cx="8496947" cy="2156338"/>
        </p:xfrm>
        <a:graphic>
          <a:graphicData uri="http://schemas.openxmlformats.org/drawingml/2006/table">
            <a:tbl>
              <a:tblPr/>
              <a:tblGrid>
                <a:gridCol w="16150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13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80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584175">
                <a:tc>
                  <a:txBody>
                    <a:bodyPr/>
                    <a:lstStyle/>
                    <a:p>
                      <a:endParaRPr lang="nb-NO" sz="24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Бактериологически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 подтвержденный туберкулез легких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Клинически диагностированный туберкулез легких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Внелегочный туберкулез: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 ранее пролеченные случаи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Прочее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8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2800" dirty="0">
                          <a:latin typeface="Calibri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nb-NO" sz="2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8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nb-NO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8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nb-NO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763303"/>
      </p:ext>
    </p:extLst>
  </p:cSld>
  <p:clrMapOvr>
    <a:masterClrMapping/>
  </p:clrMapOvr>
  <p:transition advTm="157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12279" y="654287"/>
            <a:ext cx="7909560" cy="606552"/>
          </a:xfrm>
        </p:spPr>
        <p:txBody>
          <a:bodyPr>
            <a:noAutofit/>
          </a:bodyPr>
          <a:lstStyle/>
          <a:p>
            <a:r>
              <a:rPr lang="ru-RU" sz="2000" dirty="0"/>
              <a:t>Разбивка по кварталам - временные </a:t>
            </a:r>
            <a:r>
              <a:rPr lang="ru-RU" sz="2000" dirty="0" smtClean="0"/>
              <a:t>тренды</a:t>
            </a:r>
            <a:endParaRPr lang="nb-NO" sz="32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483209"/>
              </p:ext>
            </p:extLst>
          </p:nvPr>
        </p:nvGraphicFramePr>
        <p:xfrm>
          <a:off x="3384332" y="1268757"/>
          <a:ext cx="5171090" cy="4803565"/>
        </p:xfrm>
        <a:graphic>
          <a:graphicData uri="http://schemas.openxmlformats.org/drawingml/2006/table">
            <a:tbl>
              <a:tblPr/>
              <a:tblGrid>
                <a:gridCol w="370855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6253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77741">
                <a:tc>
                  <a:txBody>
                    <a:bodyPr/>
                    <a:lstStyle/>
                    <a:p>
                      <a:endParaRPr lang="nb-NO" sz="2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6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3200" dirty="0">
                          <a:latin typeface="Calibri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nb-NO" sz="32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6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32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32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6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3.</a:t>
                      </a:r>
                      <a:r>
                        <a:rPr lang="ru-RU" sz="32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32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36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4.</a:t>
                      </a:r>
                      <a:r>
                        <a:rPr lang="ru-RU" sz="32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32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6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3200" b="1" dirty="0">
                          <a:latin typeface="Calibri"/>
                          <a:ea typeface="Times New Roman"/>
                          <a:cs typeface="Times New Roman"/>
                        </a:rPr>
                        <a:t>Весь</a:t>
                      </a:r>
                      <a:r>
                        <a:rPr lang="nb-NO" sz="3200" b="1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3200" b="1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nb-NO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6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32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32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32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2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nb-NO" sz="2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6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3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32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3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3200" dirty="0" smtClean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28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3200" dirty="0">
                          <a:solidFill>
                            <a:srgbClr val="FF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nb-NO" sz="2800" dirty="0">
                        <a:solidFill>
                          <a:srgbClr val="FF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13345"/>
      </p:ext>
    </p:extLst>
  </p:cSld>
  <p:clrMapOvr>
    <a:masterClrMapping/>
  </p:clrMapOvr>
  <p:transition advTm="194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200" y="636625"/>
            <a:ext cx="8229600" cy="671293"/>
          </a:xfrm>
        </p:spPr>
        <p:txBody>
          <a:bodyPr>
            <a:noAutofit/>
          </a:bodyPr>
          <a:lstStyle/>
          <a:p>
            <a:r>
              <a:rPr lang="ru-RU" sz="3200" dirty="0"/>
              <a:t>таблица</a:t>
            </a:r>
            <a:r>
              <a:rPr lang="en-GB" sz="3200" dirty="0"/>
              <a:t> – </a:t>
            </a:r>
            <a:r>
              <a:rPr lang="ru-RU" sz="3200" dirty="0"/>
              <a:t>или цифра</a:t>
            </a:r>
            <a:r>
              <a:rPr lang="en-GB" sz="3200" dirty="0"/>
              <a:t>– </a:t>
            </a:r>
            <a:r>
              <a:rPr lang="ru-RU" sz="3200" dirty="0"/>
              <a:t>ясность</a:t>
            </a:r>
            <a:r>
              <a:rPr lang="en-GB" sz="3200" dirty="0"/>
              <a:t>?</a:t>
            </a:r>
            <a:endParaRPr lang="nb-NO" sz="32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427527"/>
              </p:ext>
            </p:extLst>
          </p:nvPr>
        </p:nvGraphicFramePr>
        <p:xfrm>
          <a:off x="1847529" y="1340769"/>
          <a:ext cx="2263139" cy="5309220"/>
        </p:xfrm>
        <a:graphic>
          <a:graphicData uri="http://schemas.openxmlformats.org/drawingml/2006/table">
            <a:tbl>
              <a:tblPr/>
              <a:tblGrid>
                <a:gridCol w="16150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807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839804">
                <a:tc>
                  <a:txBody>
                    <a:bodyPr/>
                    <a:lstStyle/>
                    <a:p>
                      <a:endParaRPr lang="nb-NO" sz="16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nb-NO" sz="18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18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3.</a:t>
                      </a: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18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4.</a:t>
                      </a: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18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Calibri"/>
                          <a:ea typeface="Times New Roman"/>
                          <a:cs typeface="Times New Roman"/>
                        </a:rPr>
                        <a:t>Весь</a:t>
                      </a:r>
                      <a:r>
                        <a:rPr lang="nb-NO" sz="1800" b="1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1800" b="1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18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18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18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6" name="Diagram 5"/>
          <p:cNvGraphicFramePr/>
          <p:nvPr/>
        </p:nvGraphicFramePr>
        <p:xfrm>
          <a:off x="4367808" y="3140968"/>
          <a:ext cx="6084168" cy="3463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57140"/>
      </p:ext>
    </p:extLst>
  </p:cSld>
  <p:clrMapOvr>
    <a:masterClrMapping/>
  </p:clrMapOvr>
  <p:transition advTm="156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52602" y="450377"/>
            <a:ext cx="8591872" cy="1087821"/>
          </a:xfrm>
        </p:spPr>
        <p:txBody>
          <a:bodyPr>
            <a:noAutofit/>
          </a:bodyPr>
          <a:lstStyle/>
          <a:p>
            <a:r>
              <a:rPr lang="ru-RU" sz="1600" dirty="0"/>
              <a:t>И тренды, и типы - заполненная таблица - Как разобраться в данных?</a:t>
            </a:r>
            <a:endParaRPr lang="nb-NO" sz="28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544398"/>
              </p:ext>
            </p:extLst>
          </p:nvPr>
        </p:nvGraphicFramePr>
        <p:xfrm>
          <a:off x="1847526" y="1431767"/>
          <a:ext cx="8496948" cy="5461284"/>
        </p:xfrm>
        <a:graphic>
          <a:graphicData uri="http://schemas.openxmlformats.org/drawingml/2006/table">
            <a:tbl>
              <a:tblPr/>
              <a:tblGrid>
                <a:gridCol w="1800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561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80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440159">
                <a:tc>
                  <a:txBody>
                    <a:bodyPr/>
                    <a:lstStyle/>
                    <a:p>
                      <a:endParaRPr lang="nb-NO" sz="18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err="1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Бактериологически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 подтвержденный туберкулез легких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Клинически диагностированный туберкулез легких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Внелегочный туберкулез: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 ранее пролеченные случаи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Прочее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3.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4.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28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Calibri"/>
                          <a:ea typeface="Times New Roman"/>
                          <a:cs typeface="Times New Roman"/>
                        </a:rPr>
                        <a:t>Весь</a:t>
                      </a:r>
                      <a:r>
                        <a:rPr lang="nb-NO" sz="2000" b="1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b="1" dirty="0" smtClean="0">
                          <a:latin typeface="Calibri"/>
                          <a:ea typeface="Times New Roman"/>
                          <a:cs typeface="Times New Roman"/>
                        </a:rPr>
                        <a:t>2019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33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2.</a:t>
                      </a:r>
                      <a:r>
                        <a:rPr lang="ru-RU" sz="2000" dirty="0">
                          <a:latin typeface="Calibri"/>
                          <a:ea typeface="Times New Roman"/>
                          <a:cs typeface="Times New Roman"/>
                        </a:rPr>
                        <a:t> кв</a:t>
                      </a:r>
                      <a:r>
                        <a:rPr lang="nb-NO" sz="2000" dirty="0"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b-NO" sz="2000" dirty="0" smtClean="0">
                          <a:latin typeface="Calibri"/>
                          <a:ea typeface="Times New Roman"/>
                          <a:cs typeface="Times New Roman"/>
                        </a:rPr>
                        <a:t>2020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27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70890"/>
      </p:ext>
    </p:extLst>
  </p:cSld>
  <p:clrMapOvr>
    <a:masterClrMapping/>
  </p:clrMapOvr>
  <p:transition advTm="15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7529" y="678873"/>
            <a:ext cx="8363275" cy="1014248"/>
          </a:xfrm>
        </p:spPr>
        <p:txBody>
          <a:bodyPr>
            <a:noAutofit/>
          </a:bodyPr>
          <a:lstStyle/>
          <a:p>
            <a:r>
              <a:rPr lang="ru-RU" sz="3200" dirty="0" smtClean="0"/>
              <a:t>Общая </a:t>
            </a:r>
            <a:r>
              <a:rPr lang="ru-RU" sz="3200" dirty="0"/>
              <a:t>тенденция уже известна: </a:t>
            </a:r>
            <a:r>
              <a:rPr lang="ru-RU" sz="3200" dirty="0" smtClean="0"/>
              <a:t>тренд </a:t>
            </a:r>
            <a:r>
              <a:rPr lang="ru-RU" sz="3200" dirty="0"/>
              <a:t>по типу пациентов?</a:t>
            </a:r>
            <a:endParaRPr lang="nb-NO" sz="3200" dirty="0"/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6049887"/>
              </p:ext>
            </p:extLst>
          </p:nvPr>
        </p:nvGraphicFramePr>
        <p:xfrm>
          <a:off x="1847529" y="1810512"/>
          <a:ext cx="8496947" cy="4596140"/>
        </p:xfrm>
        <a:graphic>
          <a:graphicData uri="http://schemas.openxmlformats.org/drawingml/2006/table">
            <a:tbl>
              <a:tblPr/>
              <a:tblGrid>
                <a:gridCol w="161506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413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21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012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4807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39804">
                <a:tc>
                  <a:txBody>
                    <a:bodyPr/>
                    <a:lstStyle/>
                    <a:p>
                      <a:endParaRPr lang="nb-NO" sz="2000" dirty="0">
                        <a:latin typeface="Calibri"/>
                        <a:ea typeface="MS Mincho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Новые случаи: </a:t>
                      </a:r>
                      <a:r>
                        <a:rPr lang="ru-RU" sz="2000" kern="1200" dirty="0" err="1" smtClean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Бактериологически</a:t>
                      </a: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подтвержденный туберкулез легких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Новые случаи: Клинически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диагностированный туберкулез легких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000" kern="1200" dirty="0" smtClean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Новые случаи: Внелегочный </a:t>
                      </a:r>
                      <a:r>
                        <a:rPr lang="ru-RU" sz="2000" kern="1200" dirty="0">
                          <a:solidFill>
                            <a:srgbClr val="000000"/>
                          </a:solidFill>
                          <a:latin typeface="Calibri"/>
                          <a:ea typeface="MS Mincho" panose="02020609040205080304" pitchFamily="49" charset="-128"/>
                          <a:cs typeface="Times New Roman"/>
                        </a:rPr>
                        <a:t>туберкулез: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 ранее пролеченные случаи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Прочее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nb-NO" sz="2400" dirty="0" smtClean="0">
                          <a:latin typeface="Calibri"/>
                          <a:ea typeface="Times New Roman"/>
                          <a:cs typeface="Times New Roman"/>
                        </a:rPr>
                        <a:t>.+</a:t>
                      </a:r>
                      <a:r>
                        <a:rPr lang="ru-RU" sz="2400" dirty="0" smtClean="0">
                          <a:latin typeface="Calibri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nb-NO" sz="2400" dirty="0" smtClean="0">
                          <a:latin typeface="Calibri"/>
                          <a:ea typeface="Times New Roman"/>
                          <a:cs typeface="Times New Roman"/>
                        </a:rPr>
                        <a:t>  2019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400" dirty="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nb-NO" sz="2400" dirty="0" smtClean="0">
                          <a:latin typeface="Calibri"/>
                          <a:ea typeface="Times New Roman"/>
                          <a:cs typeface="Times New Roman"/>
                        </a:rPr>
                        <a:t>.+</a:t>
                      </a:r>
                      <a:r>
                        <a:rPr lang="ru-RU" sz="2400" dirty="0" smtClean="0">
                          <a:latin typeface="Calibri"/>
                          <a:ea typeface="Times New Roman"/>
                          <a:cs typeface="Times New Roman"/>
                        </a:rPr>
                        <a:t>кв</a:t>
                      </a:r>
                      <a:r>
                        <a:rPr lang="nb-NO" sz="2400" dirty="0" smtClean="0">
                          <a:latin typeface="Calibri"/>
                          <a:ea typeface="Times New Roman"/>
                          <a:cs typeface="Times New Roman"/>
                        </a:rPr>
                        <a:t> 2020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565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рост</a:t>
                      </a:r>
                      <a:r>
                        <a:rPr lang="nb-NO" sz="1800" dirty="0" smtClean="0">
                          <a:latin typeface="Calibri"/>
                          <a:ea typeface="Times New Roman"/>
                          <a:cs typeface="Times New Roman"/>
                        </a:rPr>
                        <a:t>:</a:t>
                      </a:r>
                      <a:r>
                        <a:rPr lang="nb-NO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(</a:t>
                      </a:r>
                      <a:r>
                        <a:rPr lang="ru-RU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кол-во</a:t>
                      </a:r>
                      <a:r>
                        <a:rPr lang="nb-NO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2020 </a:t>
                      </a:r>
                      <a:r>
                        <a:rPr lang="ru-RU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минус</a:t>
                      </a:r>
                      <a:r>
                        <a:rPr lang="nb-NO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2019)/ 2019 </a:t>
                      </a:r>
                      <a:r>
                        <a:rPr lang="nb-NO" sz="1800" baseline="0" dirty="0">
                          <a:latin typeface="Calibri"/>
                          <a:ea typeface="Times New Roman"/>
                          <a:cs typeface="Times New Roman"/>
                        </a:rPr>
                        <a:t>*100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((10-3)/3)*100= 233%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186%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150%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233%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0</a:t>
                      </a:r>
                      <a:endParaRPr lang="nb-NO" sz="20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200%</a:t>
                      </a:r>
                      <a:endParaRPr lang="nb-NO" sz="20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6261" marR="66261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684707"/>
      </p:ext>
    </p:extLst>
  </p:cSld>
  <p:clrMapOvr>
    <a:masterClrMapping/>
  </p:clrMapOvr>
  <p:transition advTm="355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616280" y="274638"/>
            <a:ext cx="1594520" cy="6106690"/>
          </a:xfrm>
        </p:spPr>
        <p:txBody>
          <a:bodyPr>
            <a:normAutofit/>
          </a:bodyPr>
          <a:lstStyle/>
          <a:p>
            <a:r>
              <a:rPr lang="nb-NO" dirty="0"/>
              <a:t>Busy </a:t>
            </a:r>
            <a:r>
              <a:rPr lang="nb-NO" dirty="0" err="1"/>
              <a:t>table</a:t>
            </a:r>
            <a:r>
              <a:rPr lang="nb-NO" dirty="0"/>
              <a:t> </a:t>
            </a:r>
            <a:r>
              <a:rPr lang="nb-NO" dirty="0" smtClean="0"/>
              <a:t>: </a:t>
            </a:r>
            <a:r>
              <a:rPr lang="nb-NO" dirty="0"/>
              <a:t>how to make sense of data?</a:t>
            </a:r>
          </a:p>
        </p:txBody>
      </p:sp>
      <p:graphicFrame>
        <p:nvGraphicFramePr>
          <p:cNvPr id="4" name="Tabel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6662313"/>
              </p:ext>
            </p:extLst>
          </p:nvPr>
        </p:nvGraphicFramePr>
        <p:xfrm>
          <a:off x="1703513" y="188640"/>
          <a:ext cx="6624737" cy="6873096"/>
        </p:xfrm>
        <a:graphic>
          <a:graphicData uri="http://schemas.openxmlformats.org/drawingml/2006/table">
            <a:tbl>
              <a:tblPr/>
              <a:tblGrid>
                <a:gridCol w="8640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395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969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720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клиника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Обнаруженные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случаи </a:t>
                      </a:r>
                      <a:r>
                        <a:rPr lang="ru-RU" sz="160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предпол</a:t>
                      </a:r>
                      <a:r>
                        <a:rPr lang="ru-RU" sz="16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ТБ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Обслужив.</a:t>
                      </a:r>
                      <a:r>
                        <a:rPr lang="ru-RU" sz="1600" baseline="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население </a:t>
                      </a:r>
                      <a:r>
                        <a:rPr lang="nb-NO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2012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уровень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: </a:t>
                      </a: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Скрининг предполагаемых случаев ТБ с помощью микроскопии</a:t>
                      </a:r>
                      <a:r>
                        <a:rPr lang="en-GB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/100,000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48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3,140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1,529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B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73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2,361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3,092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84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5,505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1,526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47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6,049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777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8,774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672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2,717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1,914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44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5,420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812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H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7,765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I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2,223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3,734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J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77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2,874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2,679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83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6,483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1,280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L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76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3,140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2,420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115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4,513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2,548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3,200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1,844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больница</a:t>
                      </a:r>
                      <a:r>
                        <a:rPr lang="nb-NO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183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nb-NO" sz="16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46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всего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1,135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64,164</a:t>
                      </a:r>
                      <a:endParaRPr lang="nb-NO" sz="16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1,769</a:t>
                      </a:r>
                      <a:endParaRPr lang="nb-NO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043" marR="3904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82840"/>
      </p:ext>
    </p:extLst>
  </p:cSld>
  <p:clrMapOvr>
    <a:masterClrMapping/>
  </p:clrMapOvr>
  <p:transition advTm="41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4040" y="157656"/>
            <a:ext cx="7615270" cy="2036895"/>
          </a:xfrm>
        </p:spPr>
        <p:txBody>
          <a:bodyPr>
            <a:noAutofit/>
          </a:bodyPr>
          <a:lstStyle/>
          <a:p>
            <a:r>
              <a:rPr lang="ru-RU" sz="3200" dirty="0"/>
              <a:t>Извлекаем смысл из данных о ТБ </a:t>
            </a:r>
            <a:r>
              <a:rPr lang="nb-NO" sz="3200" dirty="0"/>
              <a:t>: </a:t>
            </a:r>
            <a:r>
              <a:rPr lang="ru-RU" sz="3200" dirty="0">
                <a:solidFill>
                  <a:srgbClr val="FF0000"/>
                </a:solidFill>
              </a:rPr>
              <a:t>история</a:t>
            </a:r>
            <a:endParaRPr lang="nb-NO" sz="3200" dirty="0">
              <a:solidFill>
                <a:srgbClr val="FF0000"/>
              </a:solidFill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Подход разрабатывался Международным союзом по борьбе с туберкулезом и болезнями легких в рамках программы по борьбе с туберкулезом в Зимбабве в течение нескольких лет с 2009 по 2015 год, так как система регистрации и отчетности распространялись на всю страну.</a:t>
            </a:r>
          </a:p>
          <a:p>
            <a:r>
              <a:rPr lang="ru-RU" dirty="0"/>
              <a:t>Руководство разработано и апробировано в 3 районах 2012-13 гг.</a:t>
            </a:r>
          </a:p>
          <a:p>
            <a:r>
              <a:rPr lang="ru-RU" dirty="0"/>
              <a:t>Курсы Союза по борьбе с туберкулезом в Африке с 2015-2018 гг.</a:t>
            </a:r>
          </a:p>
          <a:p>
            <a:r>
              <a:rPr lang="ru-RU" dirty="0"/>
              <a:t>Глобальные конференции Союза: аспирантские курсы, 2015-2019 гг.</a:t>
            </a:r>
          </a:p>
          <a:p>
            <a:r>
              <a:rPr lang="ru-RU" dirty="0"/>
              <a:t>Статья 2019 в IJTLD</a:t>
            </a:r>
          </a:p>
          <a:p>
            <a:r>
              <a:rPr lang="ru-RU" dirty="0"/>
              <a:t>Аналогичный курс в Архангельске 2012 г.</a:t>
            </a:r>
            <a:endParaRPr lang="nb-NO" dirty="0"/>
          </a:p>
          <a:p>
            <a:endParaRPr lang="nb-NO" dirty="0"/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1844040" y="1752600"/>
            <a:ext cx="4038600" cy="5105400"/>
          </a:xfrm>
          <a:prstGeom prst="rect">
            <a:avLst/>
          </a:prstGeom>
        </p:spPr>
      </p:pic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3873"/>
      </p:ext>
    </p:extLst>
  </p:cSld>
  <p:clrMapOvr>
    <a:masterClrMapping/>
  </p:clrMapOvr>
  <p:transition advTm="794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221955520"/>
              </p:ext>
            </p:extLst>
          </p:nvPr>
        </p:nvGraphicFramePr>
        <p:xfrm>
          <a:off x="2020614" y="599090"/>
          <a:ext cx="8964488" cy="635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09806"/>
      </p:ext>
    </p:extLst>
  </p:cSld>
  <p:clrMapOvr>
    <a:masterClrMapping/>
  </p:clrMapOvr>
  <p:transition advTm="554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Facility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r>
              <a:rPr lang="nb-NO" dirty="0" smtClean="0"/>
              <a:t> data start: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8626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638800" y="287916"/>
            <a:ext cx="6123709" cy="401637"/>
          </a:xfrm>
        </p:spPr>
        <p:txBody>
          <a:bodyPr>
            <a:noAutofit/>
          </a:bodyPr>
          <a:lstStyle/>
          <a:p>
            <a:r>
              <a:rPr lang="ru-RU" sz="2000" dirty="0"/>
              <a:t>Таблица 6. Предполагаемые случаи ТБ по кварталам </a:t>
            </a:r>
            <a:r>
              <a:rPr lang="nb-NO" sz="2000" dirty="0" smtClean="0"/>
              <a:t>2012-2013 </a:t>
            </a:r>
            <a:r>
              <a:rPr lang="ru-RU" sz="2000" dirty="0" smtClean="0"/>
              <a:t>на учреждение</a:t>
            </a:r>
            <a:endParaRPr lang="nb-NO" sz="2000" dirty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654866"/>
              </p:ext>
            </p:extLst>
          </p:nvPr>
        </p:nvGraphicFramePr>
        <p:xfrm>
          <a:off x="2400992" y="847897"/>
          <a:ext cx="7144790" cy="46123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014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814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10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8896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139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3028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3102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03384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 baseline="0" dirty="0" smtClean="0">
                          <a:effectLst/>
                        </a:rPr>
                        <a:t>Период</a:t>
                      </a:r>
                      <a:endParaRPr lang="nb-NO" sz="11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</a:rPr>
                        <a:t>Кол-во выявленных случаев</a:t>
                      </a:r>
                      <a:endParaRPr lang="nb-NO" sz="11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пациентов, чей анализ  мокроты отправлен в лабораторию</a:t>
                      </a:r>
                      <a:endParaRPr lang="nb-NO" sz="11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</a:rPr>
                        <a:t>Количество пациентов с результатом простой микроскопии, </a:t>
                      </a:r>
                      <a:r>
                        <a:rPr lang="ru-RU" sz="1100" baseline="0" dirty="0" err="1" smtClean="0">
                          <a:effectLst/>
                        </a:rPr>
                        <a:t>Xpert</a:t>
                      </a:r>
                      <a:r>
                        <a:rPr lang="ru-RU" sz="1100" baseline="0" dirty="0" smtClean="0">
                          <a:effectLst/>
                        </a:rPr>
                        <a:t> или посева</a:t>
                      </a:r>
                      <a:endParaRPr lang="nb-NO" sz="11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effectLst/>
                        </a:rPr>
                        <a:t>Количество пациентов с положительным результатом простой микроскопии, </a:t>
                      </a:r>
                      <a:r>
                        <a:rPr lang="ru-RU" sz="1100" baseline="0" dirty="0" err="1" smtClean="0">
                          <a:effectLst/>
                        </a:rPr>
                        <a:t>Xpert</a:t>
                      </a:r>
                      <a:r>
                        <a:rPr lang="ru-RU" sz="1100" baseline="0" dirty="0" smtClean="0">
                          <a:effectLst/>
                        </a:rPr>
                        <a:t> или посева</a:t>
                      </a:r>
                      <a:endParaRPr lang="nb-NO" sz="11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baseline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пациентов с результатами теста на ВИЧ</a:t>
                      </a: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Количество пациентов с положительным результатом теста на ВИЧ</a:t>
                      </a: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425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100" baseline="0" dirty="0" smtClean="0">
                          <a:effectLst/>
                        </a:rPr>
                        <a:t>1.</a:t>
                      </a:r>
                      <a:r>
                        <a:rPr lang="ru-RU" sz="1100" baseline="0" dirty="0" err="1" smtClean="0">
                          <a:effectLst/>
                        </a:rPr>
                        <a:t>кв</a:t>
                      </a:r>
                      <a:r>
                        <a:rPr lang="nb-NO" sz="1100" baseline="0" dirty="0" smtClean="0">
                          <a:effectLst/>
                        </a:rPr>
                        <a:t>  </a:t>
                      </a:r>
                      <a:r>
                        <a:rPr lang="nb-NO" sz="1100" baseline="0" dirty="0">
                          <a:effectLst/>
                        </a:rPr>
                        <a:t>2012</a:t>
                      </a:r>
                      <a:endParaRPr lang="nb-NO" sz="11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 dirty="0">
                          <a:effectLst/>
                        </a:rPr>
                        <a:t>20</a:t>
                      </a:r>
                      <a:endParaRPr lang="nb-NO" sz="12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 dirty="0">
                          <a:effectLst/>
                        </a:rPr>
                        <a:t>14</a:t>
                      </a:r>
                      <a:endParaRPr lang="nb-NO" sz="12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200" baseline="0">
                          <a:effectLst/>
                        </a:rPr>
                        <a:t>12</a:t>
                      </a:r>
                      <a:endParaRPr lang="nb-NO" sz="12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kern="1200" baseline="0" dirty="0">
                          <a:effectLst/>
                        </a:rPr>
                        <a:t>2</a:t>
                      </a:r>
                      <a:endParaRPr lang="nb-NO" sz="12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18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8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425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50" baseline="0" dirty="0" smtClean="0">
                          <a:effectLst/>
                        </a:rPr>
                        <a:t>2</a:t>
                      </a:r>
                      <a:r>
                        <a:rPr lang="ru-RU" sz="1600" baseline="0" dirty="0" smtClean="0">
                          <a:effectLst/>
                        </a:rPr>
                        <a:t>кв</a:t>
                      </a:r>
                      <a:r>
                        <a:rPr lang="nb-NO" sz="1550" baseline="0" dirty="0" smtClean="0">
                          <a:effectLst/>
                        </a:rPr>
                        <a:t> </a:t>
                      </a:r>
                      <a:r>
                        <a:rPr lang="nb-NO" sz="1550" baseline="0" dirty="0">
                          <a:effectLst/>
                        </a:rPr>
                        <a:t>2012</a:t>
                      </a:r>
                      <a:endParaRPr lang="nb-NO" sz="15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10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>
                          <a:effectLst/>
                        </a:rPr>
                        <a:t>10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>
                          <a:effectLst/>
                        </a:rPr>
                        <a:t>8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baseline="0" dirty="0">
                          <a:effectLst/>
                        </a:rPr>
                        <a:t>1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>
                          <a:effectLst/>
                        </a:rPr>
                        <a:t>8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0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520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50" baseline="0" dirty="0" smtClean="0">
                          <a:effectLst/>
                        </a:rPr>
                        <a:t>3 </a:t>
                      </a:r>
                      <a:r>
                        <a:rPr lang="ru-RU" sz="1600" baseline="0" dirty="0" err="1" smtClean="0">
                          <a:effectLst/>
                        </a:rPr>
                        <a:t>кв</a:t>
                      </a:r>
                      <a:r>
                        <a:rPr lang="nb-NO" sz="1550" baseline="0" dirty="0" smtClean="0">
                          <a:effectLst/>
                        </a:rPr>
                        <a:t> </a:t>
                      </a:r>
                      <a:r>
                        <a:rPr lang="nb-NO" sz="1550" baseline="0" dirty="0">
                          <a:effectLst/>
                        </a:rPr>
                        <a:t>2012</a:t>
                      </a:r>
                      <a:endParaRPr lang="nb-NO" sz="15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28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26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66725" algn="ctr"/>
                          <a:tab pos="933450" algn="r"/>
                        </a:tabLst>
                      </a:pPr>
                      <a:r>
                        <a:rPr lang="en-GB" sz="1800" baseline="0" dirty="0">
                          <a:effectLst/>
                        </a:rPr>
                        <a:t>		26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baseline="0" dirty="0">
                          <a:effectLst/>
                        </a:rPr>
                        <a:t>0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>
                          <a:effectLst/>
                        </a:rPr>
                        <a:t>22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16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425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50" baseline="0" dirty="0" smtClean="0">
                          <a:effectLst/>
                        </a:rPr>
                        <a:t>4 </a:t>
                      </a:r>
                      <a:r>
                        <a:rPr lang="ru-RU" sz="1600" baseline="0" dirty="0" err="1" smtClean="0">
                          <a:effectLst/>
                        </a:rPr>
                        <a:t>кв</a:t>
                      </a:r>
                      <a:r>
                        <a:rPr lang="nb-NO" sz="1550" baseline="0" dirty="0" smtClean="0">
                          <a:effectLst/>
                        </a:rPr>
                        <a:t> </a:t>
                      </a:r>
                      <a:r>
                        <a:rPr lang="nb-NO" sz="1550" baseline="0" dirty="0">
                          <a:effectLst/>
                        </a:rPr>
                        <a:t>2012</a:t>
                      </a:r>
                      <a:endParaRPr lang="nb-NO" sz="15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28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28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28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kern="1200" baseline="0" dirty="0">
                          <a:effectLst/>
                        </a:rPr>
                        <a:t>2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>
                          <a:effectLst/>
                        </a:rPr>
                        <a:t>26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22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425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effectLst/>
                        </a:rPr>
                        <a:t>весь</a:t>
                      </a:r>
                      <a:r>
                        <a:rPr lang="nb-NO" sz="1800" b="1" baseline="0" dirty="0" smtClean="0">
                          <a:effectLst/>
                        </a:rPr>
                        <a:t> </a:t>
                      </a:r>
                      <a:r>
                        <a:rPr lang="nb-NO" sz="1800" b="1" baseline="0" dirty="0">
                          <a:effectLst/>
                        </a:rPr>
                        <a:t>2012</a:t>
                      </a:r>
                      <a:endParaRPr lang="nb-NO" sz="18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baseline="0" dirty="0">
                          <a:effectLst/>
                        </a:rPr>
                        <a:t>86</a:t>
                      </a:r>
                      <a:endParaRPr lang="nb-NO" sz="24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baseline="0" dirty="0">
                          <a:effectLst/>
                        </a:rPr>
                        <a:t>78</a:t>
                      </a:r>
                      <a:endParaRPr lang="nb-NO" sz="24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baseline="0" dirty="0">
                          <a:effectLst/>
                        </a:rPr>
                        <a:t>74</a:t>
                      </a:r>
                      <a:endParaRPr lang="nb-NO" sz="24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baseline="0" dirty="0">
                          <a:effectLst/>
                        </a:rPr>
                        <a:t>5</a:t>
                      </a:r>
                      <a:endParaRPr lang="nb-NO" sz="24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baseline="0" dirty="0">
                          <a:effectLst/>
                        </a:rPr>
                        <a:t>74</a:t>
                      </a:r>
                      <a:endParaRPr lang="nb-NO" sz="24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400" b="1" baseline="0" dirty="0">
                          <a:effectLst/>
                        </a:rPr>
                        <a:t>46</a:t>
                      </a:r>
                      <a:endParaRPr lang="nb-NO" sz="2400" b="1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425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50" baseline="0" dirty="0" smtClean="0">
                          <a:effectLst/>
                        </a:rPr>
                        <a:t>1 </a:t>
                      </a:r>
                      <a:r>
                        <a:rPr lang="ru-RU" sz="1600" baseline="0" dirty="0" err="1" smtClean="0">
                          <a:effectLst/>
                        </a:rPr>
                        <a:t>кв</a:t>
                      </a:r>
                      <a:r>
                        <a:rPr lang="nb-NO" sz="1550" baseline="0" dirty="0" smtClean="0">
                          <a:effectLst/>
                        </a:rPr>
                        <a:t> </a:t>
                      </a:r>
                      <a:r>
                        <a:rPr lang="nb-NO" sz="1550" baseline="0" dirty="0">
                          <a:effectLst/>
                        </a:rPr>
                        <a:t>2013</a:t>
                      </a:r>
                      <a:endParaRPr lang="nb-NO" sz="155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24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22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>
                          <a:effectLst/>
                        </a:rPr>
                        <a:t>20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 kern="1200" baseline="0">
                          <a:effectLst/>
                        </a:rPr>
                        <a:t>4</a:t>
                      </a:r>
                      <a:endParaRPr lang="nb-NO" sz="1800" baseline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>
                          <a:effectLst/>
                        </a:rPr>
                        <a:t>22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aseline="0" dirty="0">
                          <a:effectLst/>
                        </a:rPr>
                        <a:t>12</a:t>
                      </a:r>
                      <a:endParaRPr lang="nb-NO" sz="1800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425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50" b="1" i="1" u="sng" baseline="0" dirty="0" smtClean="0">
                          <a:effectLst/>
                        </a:rPr>
                        <a:t>2 </a:t>
                      </a:r>
                      <a:r>
                        <a:rPr lang="ru-RU" sz="1600" baseline="0" dirty="0" err="1" smtClean="0">
                          <a:effectLst/>
                        </a:rPr>
                        <a:t>кв</a:t>
                      </a:r>
                      <a:r>
                        <a:rPr lang="nb-NO" sz="1550" b="1" i="1" u="sng" baseline="0" dirty="0" smtClean="0">
                          <a:effectLst/>
                        </a:rPr>
                        <a:t> </a:t>
                      </a:r>
                      <a:r>
                        <a:rPr lang="nb-NO" sz="1550" b="1" i="1" u="sng" baseline="0" dirty="0">
                          <a:effectLst/>
                        </a:rPr>
                        <a:t>2013</a:t>
                      </a:r>
                      <a:endParaRPr lang="nb-NO" sz="1550" b="1" i="1" u="sng" baseline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u="sng" baseline="0" dirty="0">
                          <a:solidFill>
                            <a:schemeClr val="accent4"/>
                          </a:solidFill>
                          <a:effectLst/>
                        </a:rPr>
                        <a:t>28</a:t>
                      </a:r>
                      <a:endParaRPr lang="nb-NO" sz="2000" b="1" i="1" u="sng" baseline="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u="sng" baseline="0" dirty="0">
                          <a:solidFill>
                            <a:schemeClr val="accent4"/>
                          </a:solidFill>
                          <a:effectLst/>
                        </a:rPr>
                        <a:t>28</a:t>
                      </a:r>
                      <a:endParaRPr lang="nb-NO" sz="2000" b="1" i="1" u="sng" baseline="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u="sng" baseline="0" dirty="0">
                          <a:solidFill>
                            <a:schemeClr val="accent4"/>
                          </a:solidFill>
                          <a:effectLst/>
                        </a:rPr>
                        <a:t>26</a:t>
                      </a:r>
                      <a:endParaRPr lang="nb-NO" sz="2000" b="1" i="1" u="sng" baseline="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2000" b="1" i="1" u="sng" kern="1200" baseline="0" dirty="0">
                          <a:solidFill>
                            <a:schemeClr val="accent4"/>
                          </a:solidFill>
                          <a:effectLst/>
                        </a:rPr>
                        <a:t>6</a:t>
                      </a:r>
                      <a:endParaRPr lang="nb-NO" sz="2000" b="1" i="1" u="sng" baseline="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u="sng" baseline="0" dirty="0">
                          <a:solidFill>
                            <a:schemeClr val="accent4"/>
                          </a:solidFill>
                          <a:effectLst/>
                        </a:rPr>
                        <a:t>26</a:t>
                      </a:r>
                      <a:endParaRPr lang="nb-NO" sz="2000" b="1" i="1" u="sng" baseline="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b="1" i="1" u="sng" baseline="0" dirty="0">
                          <a:solidFill>
                            <a:schemeClr val="accent4"/>
                          </a:solidFill>
                          <a:effectLst/>
                        </a:rPr>
                        <a:t>10</a:t>
                      </a:r>
                      <a:endParaRPr lang="nb-NO" sz="2000" b="1" i="1" u="sng" baseline="0" dirty="0">
                        <a:solidFill>
                          <a:schemeClr val="accent4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8415" marR="1841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26095"/>
      </p:ext>
    </p:extLst>
  </p:cSld>
  <p:clrMapOvr>
    <a:masterClrMapping/>
  </p:clrMapOvr>
  <p:transition advTm="12293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Расчеты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Индикатор</a:t>
            </a:r>
            <a:r>
              <a:rPr lang="nb-NO" dirty="0" smtClean="0"/>
              <a:t> </a:t>
            </a:r>
            <a:r>
              <a:rPr lang="nb-NO" dirty="0"/>
              <a:t>#1: </a:t>
            </a:r>
            <a:r>
              <a:rPr lang="ru-RU" dirty="0" smtClean="0"/>
              <a:t>Кол-во предполагаемых случаев на</a:t>
            </a:r>
            <a:r>
              <a:rPr lang="nb-NO" dirty="0" smtClean="0"/>
              <a:t>100 </a:t>
            </a:r>
            <a:r>
              <a:rPr lang="nb-NO" dirty="0"/>
              <a:t>000:</a:t>
            </a:r>
          </a:p>
          <a:p>
            <a:r>
              <a:rPr lang="nb-NO" dirty="0"/>
              <a:t>2012: 86/14000 x 100 000 = </a:t>
            </a:r>
            <a:r>
              <a:rPr lang="nb-NO" u="sng" dirty="0"/>
              <a:t>614</a:t>
            </a:r>
            <a:r>
              <a:rPr lang="nb-NO" dirty="0"/>
              <a:t>. </a:t>
            </a:r>
            <a:r>
              <a:rPr lang="ru-RU" dirty="0" smtClean="0"/>
              <a:t>Район</a:t>
            </a:r>
            <a:r>
              <a:rPr lang="nb-NO" dirty="0" smtClean="0"/>
              <a:t>: </a:t>
            </a:r>
            <a:r>
              <a:rPr lang="nb-NO" u="sng" dirty="0"/>
              <a:t>1700</a:t>
            </a:r>
            <a:r>
              <a:rPr lang="nb-NO" dirty="0"/>
              <a:t>.</a:t>
            </a:r>
          </a:p>
          <a:p>
            <a:r>
              <a:rPr lang="nb-NO" dirty="0"/>
              <a:t>1+2q 2013: 52, </a:t>
            </a:r>
            <a:r>
              <a:rPr lang="ru-RU" dirty="0" smtClean="0"/>
              <a:t>практический такой же уровень как в </a:t>
            </a:r>
            <a:r>
              <a:rPr lang="nb-NO" dirty="0" smtClean="0"/>
              <a:t>2012</a:t>
            </a:r>
            <a:endParaRPr lang="nb-NO" dirty="0"/>
          </a:p>
          <a:p>
            <a:r>
              <a:rPr lang="ru-RU" dirty="0"/>
              <a:t>Заключение: </a:t>
            </a:r>
            <a:r>
              <a:rPr lang="ru-RU" dirty="0" smtClean="0"/>
              <a:t>это все </a:t>
            </a:r>
            <a:r>
              <a:rPr lang="ru-RU" dirty="0"/>
              <a:t>еще проблема, слишком мало предполагаемых случаев!</a:t>
            </a:r>
            <a:endParaRPr lang="nb-NO" u="sng" dirty="0"/>
          </a:p>
          <a:p>
            <a:pPr marL="0" indent="0">
              <a:buNone/>
            </a:pPr>
            <a:r>
              <a:rPr lang="ru-RU" dirty="0" smtClean="0"/>
              <a:t>Индикатор</a:t>
            </a:r>
            <a:r>
              <a:rPr lang="nb-NO" dirty="0" smtClean="0"/>
              <a:t> </a:t>
            </a:r>
            <a:r>
              <a:rPr lang="nb-NO" dirty="0"/>
              <a:t>#2: </a:t>
            </a:r>
            <a:r>
              <a:rPr lang="ru-RU" dirty="0"/>
              <a:t>Процент с положительным бактериологическим </a:t>
            </a:r>
            <a:r>
              <a:rPr lang="ru-RU" dirty="0" smtClean="0"/>
              <a:t>тестом </a:t>
            </a:r>
            <a:r>
              <a:rPr lang="nb-NO" dirty="0" smtClean="0"/>
              <a:t>2012</a:t>
            </a:r>
            <a:r>
              <a:rPr lang="nb-NO" dirty="0"/>
              <a:t>: 5/74 x 100 = 7%, </a:t>
            </a:r>
            <a:r>
              <a:rPr lang="ru-RU" dirty="0" smtClean="0"/>
              <a:t>район</a:t>
            </a:r>
            <a:r>
              <a:rPr lang="nb-NO" dirty="0" smtClean="0"/>
              <a:t>: </a:t>
            </a:r>
            <a:r>
              <a:rPr lang="nb-NO" dirty="0"/>
              <a:t>9%</a:t>
            </a:r>
          </a:p>
          <a:p>
            <a:r>
              <a:rPr lang="nb-NO" dirty="0"/>
              <a:t>1+2quarter 2013: 10/46 = 22%, </a:t>
            </a:r>
          </a:p>
          <a:p>
            <a:r>
              <a:rPr lang="ru-RU" dirty="0" smtClean="0"/>
              <a:t>Заключение</a:t>
            </a:r>
            <a:r>
              <a:rPr lang="nb-NO" dirty="0" smtClean="0"/>
              <a:t>: </a:t>
            </a:r>
            <a:r>
              <a:rPr lang="ru-RU" dirty="0" smtClean="0">
                <a:solidFill>
                  <a:srgbClr val="FF0000"/>
                </a:solidFill>
              </a:rPr>
              <a:t>это </a:t>
            </a:r>
            <a:r>
              <a:rPr lang="ru-RU" dirty="0">
                <a:solidFill>
                  <a:srgbClr val="FF0000"/>
                </a:solidFill>
              </a:rPr>
              <a:t>проблема с </a:t>
            </a:r>
            <a:r>
              <a:rPr lang="ru-RU" dirty="0" smtClean="0">
                <a:solidFill>
                  <a:srgbClr val="FF0000"/>
                </a:solidFill>
              </a:rPr>
              <a:t>момента обнаружения очень </a:t>
            </a:r>
            <a:r>
              <a:rPr lang="ru-RU" dirty="0">
                <a:solidFill>
                  <a:srgbClr val="FF0000"/>
                </a:solidFill>
              </a:rPr>
              <a:t>высокого процента в 2013 г.</a:t>
            </a:r>
            <a:endParaRPr lang="nb-NO" u="sng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84620"/>
      </p:ext>
    </p:extLst>
  </p:cSld>
  <p:clrMapOvr>
    <a:masterClrMapping/>
  </p:clrMapOvr>
  <p:transition advTm="9857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4040" y="689125"/>
            <a:ext cx="7327669" cy="402336"/>
          </a:xfrm>
        </p:spPr>
        <p:txBody>
          <a:bodyPr>
            <a:normAutofit fontScale="90000"/>
          </a:bodyPr>
          <a:lstStyle/>
          <a:p>
            <a:r>
              <a:rPr lang="ru-RU" sz="2800" dirty="0"/>
              <a:t>Рисунок 2 Настенная диаграмма: Предполагаемые случаи ТБ</a:t>
            </a:r>
            <a:endParaRPr lang="nb-NO" sz="2800" dirty="0"/>
          </a:p>
        </p:txBody>
      </p:sp>
      <p:pic>
        <p:nvPicPr>
          <p:cNvPr id="3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040" y="1313412"/>
            <a:ext cx="8591204" cy="4355869"/>
          </a:xfrm>
          <a:prstGeom prst="rect">
            <a:avLst/>
          </a:prstGeom>
          <a:noFill/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60380"/>
      </p:ext>
    </p:extLst>
  </p:cSld>
  <p:clrMapOvr>
    <a:masterClrMapping/>
  </p:clrMapOvr>
  <p:transition advTm="3580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75563" y="328906"/>
            <a:ext cx="6603901" cy="956795"/>
          </a:xfrm>
        </p:spPr>
        <p:txBody>
          <a:bodyPr>
            <a:normAutofit fontScale="90000"/>
          </a:bodyPr>
          <a:lstStyle/>
          <a:p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Таблица 10: Случаи туберкулеза, зарегистрированные по кварталам и категориям пациентов, а также новые </a:t>
            </a:r>
            <a:r>
              <a:rPr lang="ru-RU" sz="1600" dirty="0" smtClean="0"/>
              <a:t>пациенты с легочным ТБ в </a:t>
            </a:r>
            <a:r>
              <a:rPr lang="ru-RU" sz="1600" dirty="0"/>
              <a:t>возрасте 5 лет и старше: общие и без результатов мазка, 2012-2013 гг</a:t>
            </a:r>
            <a:r>
              <a:rPr lang="ru-RU" sz="1600" dirty="0" smtClean="0"/>
              <a:t>. по кварталам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247403"/>
              </p:ext>
            </p:extLst>
          </p:nvPr>
        </p:nvGraphicFramePr>
        <p:xfrm>
          <a:off x="1533136" y="1285701"/>
          <a:ext cx="10160100" cy="4416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93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741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02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562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44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8760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67734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13629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827088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175260">
                <a:tc rowSpan="2">
                  <a:txBody>
                    <a:bodyPr/>
                    <a:lstStyle/>
                    <a:p>
                      <a:r>
                        <a:rPr lang="ru-RU" sz="1100" dirty="0" smtClean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  <a:p>
                      <a:endParaRPr lang="nb-NO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Новые</a:t>
                      </a:r>
                      <a:r>
                        <a:rPr lang="ru-RU" sz="1400" baseline="0" dirty="0" smtClean="0">
                          <a:effectLst/>
                        </a:rPr>
                        <a:t> случаи</a:t>
                      </a:r>
                      <a:r>
                        <a:rPr lang="ru-RU" sz="140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бактериологически</a:t>
                      </a:r>
                      <a:r>
                        <a:rPr lang="ru-RU" sz="1400" dirty="0" smtClean="0">
                          <a:effectLst/>
                        </a:rPr>
                        <a:t> подтвержденного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dirty="0" err="1" smtClean="0">
                          <a:effectLst/>
                        </a:rPr>
                        <a:t>легочного</a:t>
                      </a:r>
                      <a:r>
                        <a:rPr lang="ru-RU" sz="1400" baseline="0" dirty="0" err="1" smtClean="0">
                          <a:effectLst/>
                        </a:rPr>
                        <a:t>ТБ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Новые случаи клинически диагностированного </a:t>
                      </a:r>
                      <a:r>
                        <a:rPr lang="ru-RU" sz="1400" dirty="0" err="1" smtClean="0">
                          <a:effectLst/>
                        </a:rPr>
                        <a:t>легочногоТБ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Новые случаи внелегочного ТБ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Все ранее леченные случаи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Прочее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Всего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Среди всех</a:t>
                      </a:r>
                      <a:endParaRPr lang="nb-NO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26820"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b-N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Новые пациенты с легочным ТБ пяти лет</a:t>
                      </a:r>
                      <a:r>
                        <a:rPr lang="ru-RU" sz="1400" baseline="0" dirty="0" smtClean="0">
                          <a:effectLst/>
                        </a:rPr>
                        <a:t> и старше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Новые пациенты с легочным</a:t>
                      </a:r>
                      <a:r>
                        <a:rPr lang="ru-RU" sz="1400" baseline="0" dirty="0" smtClean="0">
                          <a:effectLst/>
                        </a:rPr>
                        <a:t> ТБ </a:t>
                      </a:r>
                      <a:r>
                        <a:rPr lang="ru-RU" sz="1400" dirty="0" smtClean="0">
                          <a:effectLst/>
                        </a:rPr>
                        <a:t>в возрасте 5 лет и старше без результатов мазка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ru-RU" sz="1400" baseline="0" dirty="0" smtClean="0">
                          <a:effectLst/>
                        </a:rPr>
                        <a:t> </a:t>
                      </a:r>
                      <a:r>
                        <a:rPr lang="ru-RU" sz="1400" baseline="0" dirty="0" err="1" smtClean="0">
                          <a:effectLst/>
                        </a:rPr>
                        <a:t>кв</a:t>
                      </a:r>
                      <a:r>
                        <a:rPr lang="nb-NO" sz="1400" dirty="0" smtClean="0">
                          <a:effectLst/>
                        </a:rPr>
                        <a:t>  </a:t>
                      </a:r>
                      <a:r>
                        <a:rPr lang="nb-NO" sz="1400" dirty="0">
                          <a:effectLst/>
                        </a:rPr>
                        <a:t>2012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ru-RU" sz="1400" baseline="0" dirty="0" smtClean="0">
                          <a:effectLst/>
                        </a:rPr>
                        <a:t>кв</a:t>
                      </a:r>
                      <a:r>
                        <a:rPr lang="nb-NO" sz="1400" dirty="0" smtClean="0">
                          <a:effectLst/>
                        </a:rPr>
                        <a:t> </a:t>
                      </a:r>
                      <a:r>
                        <a:rPr lang="nb-NO" sz="1400" dirty="0">
                          <a:effectLst/>
                        </a:rPr>
                        <a:t>2012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6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3</a:t>
                      </a:r>
                      <a:r>
                        <a:rPr lang="ru-RU" sz="1400" baseline="0" dirty="0" smtClean="0">
                          <a:effectLst/>
                        </a:rPr>
                        <a:t>кв</a:t>
                      </a:r>
                      <a:r>
                        <a:rPr lang="nb-NO" sz="1400" dirty="0" smtClean="0">
                          <a:effectLst/>
                        </a:rPr>
                        <a:t> </a:t>
                      </a:r>
                      <a:r>
                        <a:rPr lang="nb-NO" sz="1400" dirty="0">
                          <a:effectLst/>
                        </a:rPr>
                        <a:t>2012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9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7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4</a:t>
                      </a:r>
                      <a:r>
                        <a:rPr lang="ru-RU" sz="1400" baseline="0" dirty="0" smtClean="0">
                          <a:effectLst/>
                        </a:rPr>
                        <a:t>кв</a:t>
                      </a:r>
                      <a:r>
                        <a:rPr lang="nb-NO" sz="1400" dirty="0" smtClean="0">
                          <a:effectLst/>
                        </a:rPr>
                        <a:t> </a:t>
                      </a:r>
                      <a:r>
                        <a:rPr lang="nb-NO" sz="1400" dirty="0">
                          <a:effectLst/>
                        </a:rPr>
                        <a:t>2012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весь</a:t>
                      </a:r>
                      <a:r>
                        <a:rPr lang="nb-NO" sz="1400" dirty="0" smtClean="0">
                          <a:effectLst/>
                        </a:rPr>
                        <a:t> </a:t>
                      </a:r>
                      <a:r>
                        <a:rPr lang="nb-NO" sz="1400" dirty="0">
                          <a:effectLst/>
                        </a:rPr>
                        <a:t>2012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15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5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5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33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23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1</a:t>
                      </a:r>
                      <a:r>
                        <a:rPr lang="ru-RU" sz="1400" baseline="0" dirty="0" smtClean="0">
                          <a:effectLst/>
                        </a:rPr>
                        <a:t>кв</a:t>
                      </a:r>
                      <a:r>
                        <a:rPr lang="nb-NO" sz="1400" dirty="0" smtClean="0">
                          <a:effectLst/>
                        </a:rPr>
                        <a:t> </a:t>
                      </a:r>
                      <a:r>
                        <a:rPr lang="nb-NO" sz="1400" dirty="0">
                          <a:effectLst/>
                        </a:rPr>
                        <a:t>2013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8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>
                          <a:effectLst/>
                        </a:rPr>
                        <a:t>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>
                          <a:effectLst/>
                        </a:rPr>
                        <a:t>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18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>
                          <a:effectLst/>
                        </a:rPr>
                        <a:t>12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 dirty="0">
                          <a:effectLst/>
                        </a:rPr>
                        <a:t>1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7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</a:t>
                      </a:r>
                      <a:r>
                        <a:rPr lang="ru-RU" sz="1400" baseline="0" dirty="0" smtClean="0">
                          <a:effectLst/>
                        </a:rPr>
                        <a:t>кв</a:t>
                      </a:r>
                      <a:r>
                        <a:rPr lang="nb-NO" sz="1400" dirty="0" smtClean="0">
                          <a:effectLst/>
                        </a:rPr>
                        <a:t> </a:t>
                      </a:r>
                      <a:r>
                        <a:rPr lang="nb-NO" sz="1400" dirty="0">
                          <a:effectLst/>
                        </a:rPr>
                        <a:t>2013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3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>
                          <a:effectLst/>
                        </a:rPr>
                        <a:t>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27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 dirty="0">
                          <a:effectLst/>
                        </a:rPr>
                        <a:t>20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ZW" sz="18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5212"/>
      </p:ext>
    </p:extLst>
  </p:cSld>
  <p:clrMapOvr>
    <a:masterClrMapping/>
  </p:clrMapOvr>
  <p:transition advTm="508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Расчеты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Индикатор</a:t>
            </a:r>
            <a:r>
              <a:rPr lang="nb-NO" dirty="0" smtClean="0"/>
              <a:t> </a:t>
            </a:r>
            <a:r>
              <a:rPr lang="nb-NO" dirty="0"/>
              <a:t>#3: </a:t>
            </a:r>
            <a:r>
              <a:rPr lang="ru-RU" dirty="0" smtClean="0"/>
              <a:t>Уровень всех случаев ТБ</a:t>
            </a:r>
            <a:endParaRPr lang="nb-NO" dirty="0"/>
          </a:p>
          <a:p>
            <a:r>
              <a:rPr lang="nb-NO" dirty="0"/>
              <a:t>2012: 33/14000=236, </a:t>
            </a:r>
            <a:r>
              <a:rPr lang="ru-RU" dirty="0" smtClean="0"/>
              <a:t>район</a:t>
            </a:r>
            <a:r>
              <a:rPr lang="nb-NO" dirty="0" smtClean="0"/>
              <a:t>: </a:t>
            </a:r>
            <a:r>
              <a:rPr lang="nb-NO" dirty="0"/>
              <a:t>310. </a:t>
            </a:r>
            <a:r>
              <a:rPr lang="ru-RU" dirty="0" smtClean="0"/>
              <a:t>По учреждению немного ниже</a:t>
            </a:r>
            <a:endParaRPr lang="nb-NO" dirty="0"/>
          </a:p>
          <a:p>
            <a:r>
              <a:rPr lang="nb-NO" dirty="0"/>
              <a:t>2013 1+2 </a:t>
            </a:r>
            <a:r>
              <a:rPr lang="ru-RU" dirty="0" err="1" smtClean="0"/>
              <a:t>кв</a:t>
            </a:r>
            <a:r>
              <a:rPr lang="nb-NO" dirty="0" smtClean="0"/>
              <a:t>: </a:t>
            </a:r>
            <a:r>
              <a:rPr lang="nb-NO" dirty="0"/>
              <a:t>45, </a:t>
            </a:r>
            <a:r>
              <a:rPr lang="ru-RU" dirty="0" smtClean="0"/>
              <a:t>вдвое больше по сравнению с пред. годом</a:t>
            </a:r>
            <a:endParaRPr lang="nb-NO" dirty="0"/>
          </a:p>
          <a:p>
            <a:r>
              <a:rPr lang="ru-RU" dirty="0" smtClean="0"/>
              <a:t>Заключение</a:t>
            </a:r>
            <a:r>
              <a:rPr lang="nb-NO" dirty="0" smtClean="0"/>
              <a:t>: </a:t>
            </a:r>
            <a:r>
              <a:rPr lang="ru-RU" u="sng" dirty="0" smtClean="0"/>
              <a:t>это больше не вызов</a:t>
            </a:r>
            <a:endParaRPr lang="nb-NO" u="sng" dirty="0"/>
          </a:p>
          <a:p>
            <a:endParaRPr lang="nb-NO" u="sng" dirty="0"/>
          </a:p>
          <a:p>
            <a:pPr marL="0" indent="0">
              <a:buNone/>
            </a:pPr>
            <a:r>
              <a:rPr lang="ru-RU" dirty="0"/>
              <a:t>Индикатор</a:t>
            </a:r>
            <a:r>
              <a:rPr lang="nb-NO" dirty="0" smtClean="0"/>
              <a:t> </a:t>
            </a:r>
            <a:r>
              <a:rPr lang="nb-NO" dirty="0"/>
              <a:t>#4: </a:t>
            </a:r>
            <a:r>
              <a:rPr lang="ru-RU" dirty="0" smtClean="0"/>
              <a:t>Уровень новых </a:t>
            </a:r>
            <a:r>
              <a:rPr lang="ru-RU" dirty="0" err="1" smtClean="0"/>
              <a:t>бактериологически</a:t>
            </a:r>
            <a:r>
              <a:rPr lang="ru-RU" dirty="0" smtClean="0"/>
              <a:t> подтвержденных случаев</a:t>
            </a:r>
            <a:endParaRPr lang="nb-NO" dirty="0"/>
          </a:p>
          <a:p>
            <a:r>
              <a:rPr lang="nb-NO" dirty="0"/>
              <a:t>2012: 8/14000 = 57/100 000, </a:t>
            </a:r>
            <a:r>
              <a:rPr lang="ru-RU" dirty="0" smtClean="0"/>
              <a:t>район</a:t>
            </a:r>
            <a:r>
              <a:rPr lang="nb-NO" dirty="0" smtClean="0"/>
              <a:t>: </a:t>
            </a:r>
            <a:r>
              <a:rPr lang="nb-NO" dirty="0"/>
              <a:t>157 </a:t>
            </a:r>
            <a:r>
              <a:rPr lang="nb-NO" dirty="0" smtClean="0"/>
              <a:t>(</a:t>
            </a:r>
            <a:r>
              <a:rPr lang="ru-RU" dirty="0" smtClean="0"/>
              <a:t>провинция</a:t>
            </a:r>
            <a:r>
              <a:rPr lang="nb-NO" dirty="0" smtClean="0"/>
              <a:t>; </a:t>
            </a:r>
            <a:r>
              <a:rPr lang="nb-NO" dirty="0"/>
              <a:t>333)</a:t>
            </a:r>
          </a:p>
          <a:p>
            <a:r>
              <a:rPr lang="nb-NO" dirty="0"/>
              <a:t>2013 1+2 </a:t>
            </a:r>
            <a:r>
              <a:rPr lang="ru-RU" dirty="0" err="1" smtClean="0"/>
              <a:t>кв</a:t>
            </a:r>
            <a:r>
              <a:rPr lang="nb-NO" dirty="0" smtClean="0"/>
              <a:t>: </a:t>
            </a:r>
            <a:r>
              <a:rPr lang="nb-NO" dirty="0"/>
              <a:t>10, </a:t>
            </a:r>
            <a:r>
              <a:rPr lang="ru-RU" dirty="0" smtClean="0"/>
              <a:t>более чем в 2 раза по </a:t>
            </a:r>
            <a:r>
              <a:rPr lang="ru-RU" dirty="0"/>
              <a:t>сравнению с пред. годом</a:t>
            </a:r>
            <a:endParaRPr lang="nb-NO" dirty="0"/>
          </a:p>
          <a:p>
            <a:r>
              <a:rPr lang="nb-NO" dirty="0" smtClean="0"/>
              <a:t>(</a:t>
            </a:r>
            <a:r>
              <a:rPr lang="nb-NO" dirty="0"/>
              <a:t>if will </a:t>
            </a:r>
            <a:r>
              <a:rPr lang="nb-NO" dirty="0" smtClean="0"/>
              <a:t>b</a:t>
            </a:r>
            <a:r>
              <a:rPr lang="ru-RU" dirty="0" smtClean="0"/>
              <a:t>если будет </a:t>
            </a:r>
            <a:r>
              <a:rPr lang="nb-NO" dirty="0" smtClean="0"/>
              <a:t>20 </a:t>
            </a:r>
            <a:r>
              <a:rPr lang="ru-RU" dirty="0" smtClean="0"/>
              <a:t>за весь год</a:t>
            </a:r>
            <a:r>
              <a:rPr lang="nb-NO" dirty="0" smtClean="0"/>
              <a:t>: </a:t>
            </a:r>
            <a:r>
              <a:rPr lang="nb-NO" dirty="0"/>
              <a:t>20/14000= 143/100 000</a:t>
            </a:r>
          </a:p>
          <a:p>
            <a:r>
              <a:rPr lang="ru-RU" dirty="0"/>
              <a:t>Заключение</a:t>
            </a:r>
            <a:r>
              <a:rPr lang="nb-NO" dirty="0"/>
              <a:t>: </a:t>
            </a:r>
            <a:r>
              <a:rPr lang="ru-RU" dirty="0" smtClean="0"/>
              <a:t>возможно, </a:t>
            </a:r>
            <a:r>
              <a:rPr lang="ru-RU" u="sng" dirty="0" smtClean="0"/>
              <a:t>это </a:t>
            </a:r>
            <a:r>
              <a:rPr lang="ru-RU" u="sng" dirty="0"/>
              <a:t>больше не вызов</a:t>
            </a:r>
            <a:endParaRPr lang="nb-NO" u="sng" dirty="0"/>
          </a:p>
          <a:p>
            <a:endParaRPr lang="nb-NO" u="sng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16749"/>
      </p:ext>
    </p:extLst>
  </p:cSld>
  <p:clrMapOvr>
    <a:masterClrMapping/>
  </p:clrMapOvr>
  <p:transition advTm="470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27166" y="2202873"/>
            <a:ext cx="7680960" cy="606552"/>
          </a:xfrm>
        </p:spPr>
        <p:txBody>
          <a:bodyPr/>
          <a:lstStyle/>
          <a:p>
            <a:r>
              <a:rPr lang="ru-RU" sz="2400" dirty="0"/>
              <a:t>Будьте осторожны при анализе небольших чисел!</a:t>
            </a: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55172" y="2961824"/>
            <a:ext cx="8424949" cy="5256584"/>
          </a:xfrm>
        </p:spPr>
        <p:txBody>
          <a:bodyPr>
            <a:noAutofit/>
          </a:bodyPr>
          <a:lstStyle/>
          <a:p>
            <a:r>
              <a:rPr lang="ru-RU" sz="1400" dirty="0" smtClean="0"/>
              <a:t>Можно </a:t>
            </a:r>
            <a:r>
              <a:rPr lang="ru-RU" sz="1400" dirty="0"/>
              <a:t>ли использовать числа, </a:t>
            </a:r>
            <a:r>
              <a:rPr lang="ru-RU" sz="1400" dirty="0" smtClean="0"/>
              <a:t>уровни </a:t>
            </a:r>
            <a:r>
              <a:rPr lang="ru-RU" sz="1400" dirty="0"/>
              <a:t>и проценты, чтобы сказать, что один набор данных отличается от другого? </a:t>
            </a:r>
            <a:r>
              <a:rPr lang="ru-RU" sz="1400" dirty="0" smtClean="0"/>
              <a:t>Увеличивается </a:t>
            </a:r>
            <a:r>
              <a:rPr lang="ru-RU" sz="1400" dirty="0"/>
              <a:t>со временем, больше, чем в другой области, и т. </a:t>
            </a:r>
            <a:r>
              <a:rPr lang="ru-RU" sz="1400" dirty="0" smtClean="0"/>
              <a:t>д. </a:t>
            </a:r>
            <a:r>
              <a:rPr lang="ru-RU" sz="1400" dirty="0"/>
              <a:t>- даже если </a:t>
            </a:r>
            <a:r>
              <a:rPr lang="ru-RU" sz="1400" dirty="0" smtClean="0"/>
              <a:t>величины совсем </a:t>
            </a:r>
            <a:r>
              <a:rPr lang="ru-RU" sz="1400" dirty="0"/>
              <a:t>маленькие?</a:t>
            </a:r>
          </a:p>
          <a:p>
            <a:r>
              <a:rPr lang="ru-RU" sz="1400" dirty="0"/>
              <a:t>В исследованиях разница должна быть «статистически значимой», то есть более чем случайной, чтобы утверждать, что существует реальная разница.</a:t>
            </a:r>
          </a:p>
          <a:p>
            <a:r>
              <a:rPr lang="ru-RU" sz="1400" dirty="0"/>
              <a:t>Чтобы рассчитать «доверительные интервалы», используйте бесплатный </a:t>
            </a:r>
            <a:r>
              <a:rPr lang="ru-RU" sz="1400" dirty="0" smtClean="0"/>
              <a:t>непатентованный </a:t>
            </a:r>
            <a:r>
              <a:rPr lang="ru-RU" sz="1400" dirty="0"/>
              <a:t>инструмент (например, </a:t>
            </a:r>
            <a:r>
              <a:rPr lang="ru-RU" sz="1400" dirty="0" err="1"/>
              <a:t>OpenEpi</a:t>
            </a:r>
            <a:r>
              <a:rPr lang="ru-RU" sz="1400" dirty="0"/>
              <a:t> или R).</a:t>
            </a:r>
          </a:p>
          <a:p>
            <a:r>
              <a:rPr lang="ru-RU" sz="1400" dirty="0"/>
              <a:t>Если доверительные интервалы не перекрываются, разница </a:t>
            </a:r>
            <a:r>
              <a:rPr lang="ru-RU" sz="1400" dirty="0" smtClean="0"/>
              <a:t>значима.</a:t>
            </a:r>
            <a:endParaRPr lang="ru-RU" sz="1400" dirty="0"/>
          </a:p>
          <a:p>
            <a:r>
              <a:rPr lang="ru-RU" sz="1400" dirty="0"/>
              <a:t>Важно помнить об этом ограничении</a:t>
            </a:r>
          </a:p>
          <a:p>
            <a:r>
              <a:rPr lang="ru-RU" sz="1400" dirty="0"/>
              <a:t>НО: даже если результаты не являются статистически значимыми, они могут быть значимыми и полезными для общественного здравоохранения.</a:t>
            </a:r>
          </a:p>
          <a:p>
            <a:r>
              <a:rPr lang="ru-RU" sz="1400" dirty="0"/>
              <a:t>Давайте использовать здравый смысл</a:t>
            </a:r>
            <a:r>
              <a:rPr lang="ru-RU" sz="1400" dirty="0" smtClean="0"/>
              <a:t>!</a:t>
            </a:r>
            <a:endParaRPr lang="ru-RU" sz="1400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3125"/>
      </p:ext>
    </p:extLst>
  </p:cSld>
  <p:clrMapOvr>
    <a:masterClrMapping/>
  </p:clrMapOvr>
  <p:transition advTm="638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432368" y="444621"/>
            <a:ext cx="6579523" cy="402336"/>
          </a:xfrm>
        </p:spPr>
        <p:txBody>
          <a:bodyPr>
            <a:noAutofit/>
          </a:bodyPr>
          <a:lstStyle/>
          <a:p>
            <a:r>
              <a:rPr lang="ru-RU" sz="1800" dirty="0"/>
              <a:t>Таблица 11: Тестирование на ВИЧ, результаты ВИЧ, </a:t>
            </a:r>
            <a:r>
              <a:rPr lang="ru-RU" sz="1800" dirty="0" smtClean="0"/>
              <a:t>ХПТ </a:t>
            </a:r>
            <a:r>
              <a:rPr lang="ru-RU" sz="1800" dirty="0"/>
              <a:t>и АРТ у больных ТБ </a:t>
            </a:r>
            <a:r>
              <a:rPr lang="ru-RU" sz="1800" dirty="0" smtClean="0"/>
              <a:t>по кварталам </a:t>
            </a:r>
            <a:r>
              <a:rPr lang="ru-RU" sz="1800" dirty="0"/>
              <a:t>2012-2013 гг. </a:t>
            </a:r>
            <a:r>
              <a:rPr lang="ru-RU" sz="1800" dirty="0" smtClean="0"/>
              <a:t>в </a:t>
            </a:r>
            <a:r>
              <a:rPr lang="ru-RU" sz="1800" dirty="0"/>
              <a:t>учреждении</a:t>
            </a:r>
            <a:endParaRPr lang="nb-NO" sz="1800" dirty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628001"/>
              </p:ext>
            </p:extLst>
          </p:nvPr>
        </p:nvGraphicFramePr>
        <p:xfrm>
          <a:off x="1844041" y="985503"/>
          <a:ext cx="8229599" cy="53629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13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2946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365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055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69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926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2509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Период</a:t>
                      </a:r>
                      <a:r>
                        <a:rPr lang="en-US" sz="1800" dirty="0" smtClean="0">
                          <a:effectLst/>
                        </a:rPr>
                        <a:t> 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Кол-во зарегистрированных пациентов с ТБ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Кол-во пациентов с результатами тестов на ВИЧ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Кол-во пациентов с + результатами тестов на ВИЧ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Кол-во пациентов с + результатами тестов на ВИЧ на </a:t>
                      </a:r>
                      <a:r>
                        <a:rPr lang="ru-RU" sz="1800" dirty="0" err="1" smtClean="0">
                          <a:effectLst/>
                        </a:rPr>
                        <a:t>химиопрофилактике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Кол-во ВИЧ+ </a:t>
                      </a:r>
                      <a:r>
                        <a:rPr lang="ru-RU" sz="1800" dirty="0" err="1" smtClean="0">
                          <a:effectLst/>
                        </a:rPr>
                        <a:t>паицентов</a:t>
                      </a:r>
                      <a:r>
                        <a:rPr lang="ru-RU" sz="1800" dirty="0" smtClean="0">
                          <a:effectLst/>
                        </a:rPr>
                        <a:t> с ТБ на АРВТ 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1кв</a:t>
                      </a:r>
                      <a:r>
                        <a:rPr lang="nb-NO" sz="1800" dirty="0" smtClean="0">
                          <a:effectLst/>
                        </a:rPr>
                        <a:t> </a:t>
                      </a:r>
                      <a:r>
                        <a:rPr lang="nb-NO" sz="1800" dirty="0">
                          <a:effectLst/>
                        </a:rPr>
                        <a:t>2012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19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17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15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13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2кв</a:t>
                      </a:r>
                      <a:r>
                        <a:rPr lang="nb-NO" sz="1800" dirty="0" smtClean="0">
                          <a:effectLst/>
                        </a:rPr>
                        <a:t> </a:t>
                      </a:r>
                      <a:r>
                        <a:rPr lang="nb-NO" sz="1800" dirty="0">
                          <a:effectLst/>
                        </a:rPr>
                        <a:t>2012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5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3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3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3кв</a:t>
                      </a:r>
                      <a:r>
                        <a:rPr lang="nb-NO" sz="1800" dirty="0" smtClean="0">
                          <a:effectLst/>
                        </a:rPr>
                        <a:t> </a:t>
                      </a:r>
                      <a:r>
                        <a:rPr lang="nb-NO" sz="1800" dirty="0">
                          <a:effectLst/>
                        </a:rPr>
                        <a:t>2012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3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4кв</a:t>
                      </a:r>
                      <a:r>
                        <a:rPr lang="nb-NO" sz="1800" dirty="0" smtClean="0">
                          <a:effectLst/>
                        </a:rPr>
                        <a:t> </a:t>
                      </a:r>
                      <a:r>
                        <a:rPr lang="nb-NO" sz="1800" dirty="0">
                          <a:effectLst/>
                        </a:rPr>
                        <a:t>2012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9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4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2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1" dirty="0" smtClean="0">
                          <a:effectLst/>
                        </a:rPr>
                        <a:t>весь</a:t>
                      </a:r>
                      <a:r>
                        <a:rPr lang="nb-NO" sz="1800" b="1" i="1" dirty="0" smtClean="0">
                          <a:effectLst/>
                        </a:rPr>
                        <a:t> </a:t>
                      </a:r>
                      <a:r>
                        <a:rPr lang="nb-NO" sz="1800" b="1" i="1" dirty="0">
                          <a:effectLst/>
                        </a:rPr>
                        <a:t>2012</a:t>
                      </a:r>
                      <a:endParaRPr lang="nb-NO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1" dirty="0">
                          <a:effectLst/>
                        </a:rPr>
                        <a:t>43</a:t>
                      </a:r>
                      <a:endParaRPr lang="nb-NO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1" dirty="0">
                          <a:effectLst/>
                        </a:rPr>
                        <a:t>32</a:t>
                      </a:r>
                      <a:endParaRPr lang="nb-NO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1" dirty="0">
                          <a:effectLst/>
                        </a:rPr>
                        <a:t>24</a:t>
                      </a:r>
                      <a:endParaRPr lang="nb-NO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1" dirty="0">
                          <a:effectLst/>
                        </a:rPr>
                        <a:t>20</a:t>
                      </a:r>
                      <a:endParaRPr lang="nb-NO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b="1" i="1" dirty="0">
                          <a:effectLst/>
                        </a:rPr>
                        <a:t>19</a:t>
                      </a:r>
                      <a:endParaRPr lang="nb-NO" sz="1800" b="1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1кв</a:t>
                      </a:r>
                      <a:r>
                        <a:rPr lang="nb-NO" sz="1800" dirty="0" smtClean="0">
                          <a:effectLst/>
                        </a:rPr>
                        <a:t> </a:t>
                      </a:r>
                      <a:r>
                        <a:rPr lang="nb-NO" sz="1800" dirty="0">
                          <a:effectLst/>
                        </a:rPr>
                        <a:t>2013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18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17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8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7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7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2кв</a:t>
                      </a:r>
                      <a:r>
                        <a:rPr lang="nb-NO" sz="1800" dirty="0" smtClean="0">
                          <a:effectLst/>
                        </a:rPr>
                        <a:t> </a:t>
                      </a:r>
                      <a:r>
                        <a:rPr lang="nb-NO" sz="1800" dirty="0">
                          <a:effectLst/>
                        </a:rPr>
                        <a:t>2013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27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25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18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>
                          <a:effectLst/>
                        </a:rPr>
                        <a:t>17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800" dirty="0">
                          <a:effectLst/>
                        </a:rPr>
                        <a:t>16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56467"/>
      </p:ext>
    </p:extLst>
  </p:cSld>
  <p:clrMapOvr>
    <a:masterClrMapping/>
  </p:clrMapOvr>
  <p:transition advTm="979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idx="4294967295"/>
          </p:nvPr>
        </p:nvSpPr>
        <p:spPr>
          <a:xfrm>
            <a:off x="5292436" y="816292"/>
            <a:ext cx="6470073" cy="606425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Таблица </a:t>
            </a:r>
            <a:r>
              <a:rPr lang="ru-RU" sz="1800" dirty="0"/>
              <a:t>12: Типы DOT у больных туберкулезом, зарегистрированных в 2012-2013 гг., </a:t>
            </a:r>
            <a:r>
              <a:rPr lang="ru-RU" sz="1800" dirty="0" smtClean="0"/>
              <a:t>по </a:t>
            </a:r>
            <a:r>
              <a:rPr lang="ru-RU" sz="1800" dirty="0"/>
              <a:t>кварталам в учреждении (абсолютные числа)</a:t>
            </a:r>
            <a:r>
              <a:rPr lang="nb-NO" sz="1800" dirty="0"/>
              <a:t/>
            </a:r>
            <a:br>
              <a:rPr lang="nb-NO" sz="1800" dirty="0"/>
            </a:br>
            <a:endParaRPr lang="nb-NO" sz="1800" dirty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186997"/>
              </p:ext>
            </p:extLst>
          </p:nvPr>
        </p:nvGraphicFramePr>
        <p:xfrm>
          <a:off x="1865083" y="1713663"/>
          <a:ext cx="8229599" cy="4030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446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96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214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195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6362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9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PERIOD 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Кол-во зарегистрированных </a:t>
                      </a:r>
                      <a:r>
                        <a:rPr lang="ru-RU" sz="1600" dirty="0" err="1" smtClean="0">
                          <a:effectLst/>
                        </a:rPr>
                        <a:t>паицентов</a:t>
                      </a:r>
                      <a:r>
                        <a:rPr lang="ru-RU" sz="1600" dirty="0" smtClean="0">
                          <a:effectLst/>
                        </a:rPr>
                        <a:t> с ТБ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</a:t>
                      </a:r>
                      <a:r>
                        <a:rPr lang="ru-RU" sz="1600" dirty="0" smtClean="0">
                          <a:effectLst/>
                        </a:rPr>
                        <a:t>на </a:t>
                      </a:r>
                      <a:r>
                        <a:rPr lang="en-US" sz="1600" dirty="0" smtClean="0">
                          <a:effectLst/>
                        </a:rPr>
                        <a:t>DOT </a:t>
                      </a:r>
                      <a:r>
                        <a:rPr lang="ru-RU" sz="1600" dirty="0" smtClean="0">
                          <a:effectLst/>
                        </a:rPr>
                        <a:t>на основе медучреждения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  </a:t>
                      </a:r>
                      <a:r>
                        <a:rPr lang="ru-RU" sz="1600" dirty="0" smtClean="0">
                          <a:effectLst/>
                        </a:rPr>
                        <a:t>на </a:t>
                      </a:r>
                      <a:r>
                        <a:rPr lang="en-US" sz="1600" dirty="0" smtClean="0">
                          <a:effectLst/>
                        </a:rPr>
                        <a:t>DOT</a:t>
                      </a:r>
                      <a:r>
                        <a:rPr lang="ru-RU" sz="1600" dirty="0" smtClean="0">
                          <a:effectLst/>
                        </a:rPr>
                        <a:t> на основе сообщества</a:t>
                      </a:r>
                      <a:r>
                        <a:rPr lang="en-US" sz="1600" dirty="0" smtClean="0">
                          <a:effectLst/>
                        </a:rPr>
                        <a:t>( </a:t>
                      </a:r>
                      <a:r>
                        <a:rPr lang="ru-RU" sz="1800" dirty="0" smtClean="0">
                          <a:effectLst/>
                        </a:rPr>
                        <a:t>Работники из сообщества здравоохранения</a:t>
                      </a:r>
                      <a:r>
                        <a:rPr lang="en-US" sz="1600" dirty="0" smtClean="0">
                          <a:effectLst/>
                        </a:rPr>
                        <a:t>/ </a:t>
                      </a:r>
                      <a:r>
                        <a:rPr lang="ru-RU" sz="1600" dirty="0" smtClean="0">
                          <a:effectLst/>
                        </a:rPr>
                        <a:t>обученный член семьи</a:t>
                      </a:r>
                      <a:r>
                        <a:rPr lang="en-US" sz="1600" dirty="0" smtClean="0">
                          <a:effectLst/>
                        </a:rPr>
                        <a:t>)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Не на </a:t>
                      </a:r>
                      <a:r>
                        <a:rPr lang="en-US" sz="1600" dirty="0" smtClean="0">
                          <a:effectLst/>
                        </a:rPr>
                        <a:t>DOT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1кв</a:t>
                      </a:r>
                      <a:r>
                        <a:rPr lang="nb-NO" sz="1600" dirty="0" smtClean="0">
                          <a:effectLst/>
                        </a:rPr>
                        <a:t> </a:t>
                      </a:r>
                      <a:r>
                        <a:rPr lang="nb-NO" sz="1600" dirty="0">
                          <a:effectLst/>
                        </a:rPr>
                        <a:t>2012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2кв</a:t>
                      </a:r>
                      <a:r>
                        <a:rPr lang="nb-NO" sz="1600" dirty="0" smtClean="0">
                          <a:effectLst/>
                        </a:rPr>
                        <a:t> </a:t>
                      </a:r>
                      <a:r>
                        <a:rPr lang="nb-NO" sz="1600" dirty="0">
                          <a:effectLst/>
                        </a:rPr>
                        <a:t>2012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3кв</a:t>
                      </a:r>
                      <a:r>
                        <a:rPr lang="nb-NO" sz="1600" dirty="0" smtClean="0">
                          <a:effectLst/>
                        </a:rPr>
                        <a:t> </a:t>
                      </a:r>
                      <a:r>
                        <a:rPr lang="nb-NO" sz="1600" dirty="0">
                          <a:effectLst/>
                        </a:rPr>
                        <a:t>2012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4кв</a:t>
                      </a:r>
                      <a:r>
                        <a:rPr lang="nb-NO" sz="1600" dirty="0" smtClean="0">
                          <a:effectLst/>
                        </a:rPr>
                        <a:t> </a:t>
                      </a:r>
                      <a:r>
                        <a:rPr lang="nb-NO" sz="1600" dirty="0">
                          <a:effectLst/>
                        </a:rPr>
                        <a:t>2012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весь</a:t>
                      </a:r>
                      <a:r>
                        <a:rPr lang="nb-NO" sz="1600" dirty="0" smtClean="0">
                          <a:effectLst/>
                        </a:rPr>
                        <a:t> </a:t>
                      </a:r>
                      <a:r>
                        <a:rPr lang="nb-NO" sz="1600" dirty="0">
                          <a:effectLst/>
                        </a:rPr>
                        <a:t>2012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33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5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27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1кв</a:t>
                      </a:r>
                      <a:r>
                        <a:rPr lang="nb-NO" sz="1600" dirty="0" smtClean="0">
                          <a:effectLst/>
                        </a:rPr>
                        <a:t> </a:t>
                      </a:r>
                      <a:r>
                        <a:rPr lang="nb-NO" sz="1600" dirty="0">
                          <a:effectLst/>
                        </a:rPr>
                        <a:t>2013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18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2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16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0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</a:rPr>
                        <a:t>2кв</a:t>
                      </a:r>
                      <a:r>
                        <a:rPr lang="nb-NO" sz="1600" dirty="0" smtClean="0">
                          <a:effectLst/>
                        </a:rPr>
                        <a:t> </a:t>
                      </a:r>
                      <a:r>
                        <a:rPr lang="nb-NO" sz="1600" dirty="0">
                          <a:effectLst/>
                        </a:rPr>
                        <a:t>2013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27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>
                          <a:effectLst/>
                        </a:rPr>
                        <a:t>3</a:t>
                      </a:r>
                      <a:endParaRPr lang="nb-NO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23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1</a:t>
                      </a:r>
                      <a:endParaRPr lang="nb-NO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70194"/>
      </p:ext>
    </p:extLst>
  </p:cSld>
  <p:clrMapOvr>
    <a:masterClrMapping/>
  </p:clrMapOvr>
  <p:transition advTm="4151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44038" y="906667"/>
            <a:ext cx="8414058" cy="585531"/>
          </a:xfrm>
        </p:spPr>
        <p:txBody>
          <a:bodyPr/>
          <a:lstStyle/>
          <a:p>
            <a:r>
              <a:rPr lang="ru-RU" sz="1400" dirty="0"/>
              <a:t>Основной подход к осмыслению данных о ТБ</a:t>
            </a: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699785" y="1702676"/>
            <a:ext cx="8702565" cy="5155324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Местный медицинский персонал, начиная с уровня учреждения, обучается составлению таблиц, анализу и использованию </a:t>
            </a:r>
            <a:r>
              <a:rPr lang="ru-RU" dirty="0">
                <a:solidFill>
                  <a:srgbClr val="FF0000"/>
                </a:solidFill>
              </a:rPr>
              <a:t>своих рутинных данных </a:t>
            </a:r>
            <a:r>
              <a:rPr lang="ru-RU" dirty="0"/>
              <a:t>о ТБ для осуществления </a:t>
            </a:r>
            <a:r>
              <a:rPr lang="ru-RU" dirty="0">
                <a:solidFill>
                  <a:srgbClr val="FF0000"/>
                </a:solidFill>
              </a:rPr>
              <a:t>менеджмента</a:t>
            </a:r>
          </a:p>
          <a:p>
            <a:r>
              <a:rPr lang="ru-RU" dirty="0"/>
              <a:t>Это необходимо делать каждый квартал</a:t>
            </a:r>
          </a:p>
          <a:p>
            <a:r>
              <a:rPr lang="ru-RU" dirty="0"/>
              <a:t>Подход используется на встречах по оценке эффективности</a:t>
            </a:r>
          </a:p>
          <a:p>
            <a:r>
              <a:rPr lang="ru-RU" dirty="0"/>
              <a:t>Определяет области со значениями индикатора ниже ожидаемых результатов == это слабое место программы?</a:t>
            </a:r>
          </a:p>
          <a:p>
            <a:r>
              <a:rPr lang="ru-RU" dirty="0"/>
              <a:t>Способствует обсуждению на местном уровне с согласованием действий, которые необходимо предпринять</a:t>
            </a:r>
          </a:p>
          <a:p>
            <a:r>
              <a:rPr lang="ru-RU" dirty="0"/>
              <a:t>Впоследствии мероприятия меняются</a:t>
            </a:r>
          </a:p>
          <a:p>
            <a:r>
              <a:rPr lang="ru-RU" dirty="0"/>
              <a:t>Что должно улучшиться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Управление пациентами и программами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Качество данных! </a:t>
            </a:r>
            <a:r>
              <a:rPr lang="ru-RU" dirty="0">
                <a:solidFill>
                  <a:srgbClr val="FF0000"/>
                </a:solidFill>
              </a:rPr>
              <a:t>И качество здравоохранения!</a:t>
            </a:r>
            <a:endParaRPr lang="nb-NO" dirty="0">
              <a:solidFill>
                <a:srgbClr val="FF0000"/>
              </a:solidFill>
            </a:endParaRPr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82549"/>
      </p:ext>
    </p:extLst>
  </p:cSld>
  <p:clrMapOvr>
    <a:masterClrMapping/>
  </p:clrMapOvr>
  <p:transition advTm="626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88761" y="1317319"/>
            <a:ext cx="8519161" cy="530352"/>
          </a:xfrm>
        </p:spPr>
        <p:txBody>
          <a:bodyPr>
            <a:noAutofit/>
          </a:bodyPr>
          <a:lstStyle/>
          <a:p>
            <a:r>
              <a:rPr lang="ru-RU" sz="1600" dirty="0"/>
              <a:t>Таблица 13: </a:t>
            </a:r>
            <a:r>
              <a:rPr lang="ru-RU" sz="1600" dirty="0" smtClean="0"/>
              <a:t>Зарегистрированные </a:t>
            </a:r>
            <a:r>
              <a:rPr lang="ru-RU" sz="1600" dirty="0"/>
              <a:t>результаты лечения (все формы ТБ) </a:t>
            </a:r>
            <a:r>
              <a:rPr lang="en-GB" sz="1600" dirty="0" smtClean="0"/>
              <a:t>2011-2012</a:t>
            </a:r>
            <a:r>
              <a:rPr lang="nb-NO" sz="1600" dirty="0"/>
              <a:t/>
            </a:r>
            <a:br>
              <a:rPr lang="nb-NO" sz="1600" dirty="0"/>
            </a:br>
            <a:endParaRPr lang="nb-NO" sz="1600" dirty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595501"/>
              </p:ext>
            </p:extLst>
          </p:nvPr>
        </p:nvGraphicFramePr>
        <p:xfrm>
          <a:off x="1788761" y="1981199"/>
          <a:ext cx="8175285" cy="3259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26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14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718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317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5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065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5645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135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Не</a:t>
                      </a:r>
                      <a:r>
                        <a:rPr lang="ru-RU" sz="1800" baseline="0" dirty="0" smtClean="0">
                          <a:effectLst/>
                        </a:rPr>
                        <a:t> зарегистрированные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Излечились</a:t>
                      </a:r>
                      <a:r>
                        <a:rPr lang="en-GB" sz="1800" dirty="0" smtClean="0">
                          <a:effectLst/>
                        </a:rPr>
                        <a:t>+ </a:t>
                      </a:r>
                      <a:r>
                        <a:rPr lang="ru-RU" sz="1800" dirty="0" smtClean="0">
                          <a:effectLst/>
                        </a:rPr>
                        <a:t>завершили</a:t>
                      </a:r>
                      <a:r>
                        <a:rPr lang="ru-RU" sz="1800" baseline="0" dirty="0" smtClean="0">
                          <a:effectLst/>
                        </a:rPr>
                        <a:t> лечение</a:t>
                      </a:r>
                      <a:r>
                        <a:rPr lang="en-GB" sz="1800" dirty="0" smtClean="0">
                          <a:effectLst/>
                        </a:rPr>
                        <a:t> (</a:t>
                      </a:r>
                      <a:r>
                        <a:rPr lang="ru-RU" sz="1800" dirty="0" smtClean="0">
                          <a:effectLst/>
                        </a:rPr>
                        <a:t>успешное лечение</a:t>
                      </a:r>
                      <a:r>
                        <a:rPr lang="en-GB" sz="1800" dirty="0" smtClean="0">
                          <a:effectLst/>
                        </a:rPr>
                        <a:t>)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умерли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Потеряны для наблюдения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effectLst/>
                        </a:rPr>
                        <a:t>Неуспешное лечение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>
                          <a:effectLst/>
                        </a:rPr>
                        <a:t>Неоценены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весь</a:t>
                      </a:r>
                      <a:r>
                        <a:rPr lang="nb-NO" sz="2000" dirty="0" smtClean="0">
                          <a:effectLst/>
                        </a:rPr>
                        <a:t> </a:t>
                      </a:r>
                      <a:r>
                        <a:rPr lang="nb-NO" sz="2000" dirty="0">
                          <a:effectLst/>
                        </a:rPr>
                        <a:t>2011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b-NO" sz="2000">
                          <a:effectLst/>
                        </a:rPr>
                        <a:t>29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13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9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7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1кв</a:t>
                      </a:r>
                      <a:r>
                        <a:rPr lang="nb-NO" sz="2000" dirty="0" smtClean="0">
                          <a:effectLst/>
                        </a:rPr>
                        <a:t> </a:t>
                      </a:r>
                      <a:r>
                        <a:rPr lang="nb-NO" sz="2000" dirty="0">
                          <a:effectLst/>
                        </a:rPr>
                        <a:t>2012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9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7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1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2кв</a:t>
                      </a:r>
                      <a:r>
                        <a:rPr lang="nb-NO" sz="2000" dirty="0" smtClean="0">
                          <a:effectLst/>
                        </a:rPr>
                        <a:t> </a:t>
                      </a:r>
                      <a:r>
                        <a:rPr lang="nb-NO" sz="2000" dirty="0">
                          <a:effectLst/>
                        </a:rPr>
                        <a:t>2012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6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5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1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0</a:t>
                      </a:r>
                      <a:endParaRPr lang="nb-NO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0</a:t>
                      </a:r>
                      <a:endParaRPr lang="nb-NO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95239"/>
      </p:ext>
    </p:extLst>
  </p:cSld>
  <p:clrMapOvr>
    <a:masterClrMapping/>
  </p:clrMapOvr>
  <p:transition advTm="721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2912" y="307848"/>
            <a:ext cx="5401888" cy="60655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ru-RU" sz="1800" b="1" dirty="0">
                <a:solidFill>
                  <a:srgbClr val="FF0000"/>
                </a:solidFill>
              </a:rPr>
              <a:t>Таблица 40: </a:t>
            </a:r>
            <a:r>
              <a:rPr lang="ru-RU" sz="1800" b="1" dirty="0" smtClean="0">
                <a:solidFill>
                  <a:srgbClr val="FF0000"/>
                </a:solidFill>
              </a:rPr>
              <a:t>Резюме </a:t>
            </a:r>
            <a:r>
              <a:rPr lang="ru-RU" sz="1800" b="1" dirty="0">
                <a:solidFill>
                  <a:srgbClr val="FF0000"/>
                </a:solidFill>
              </a:rPr>
              <a:t>сильных и слабых сторон и направлений действий округа</a:t>
            </a:r>
            <a:r>
              <a:rPr lang="en-ZW" sz="2400" b="1" dirty="0">
                <a:solidFill>
                  <a:srgbClr val="FF0000"/>
                </a:solidFill>
              </a:rPr>
              <a:t/>
            </a:r>
            <a:br>
              <a:rPr lang="en-ZW" sz="2400" b="1" dirty="0">
                <a:solidFill>
                  <a:srgbClr val="FF0000"/>
                </a:solidFill>
              </a:rPr>
            </a:br>
            <a:endParaRPr lang="en-ZW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207071"/>
              </p:ext>
            </p:extLst>
          </p:nvPr>
        </p:nvGraphicFramePr>
        <p:xfrm>
          <a:off x="1913313" y="1274618"/>
          <a:ext cx="8595361" cy="541712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8638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712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6034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985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Сильные стороны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Слабые стороны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5960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Все индикаторы: от 3 до 18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(Случаи ТБ, ТБ-ВИЧ, DOT, результат лечения, препараты, предполагаемые случаи МЛУ-ТБ)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gridSpan="2">
                  <a:txBody>
                    <a:bodyPr/>
                    <a:lstStyle/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Индикатор № 1: (предположительное число случаев на 100 000): меньше, чем ожидалось</a:t>
                      </a:r>
                    </a:p>
                    <a:p>
                      <a:pPr marL="342900" marR="0" indent="-3429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Индикатор № 2: процент предполагаемых случаев с положительным результатом: выше ожидаемого.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5372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Действия по устранению выявленных слабых сторон</a:t>
                      </a:r>
                      <a:endParaRPr lang="en-ZW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51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Действие</a:t>
                      </a:r>
                      <a:endParaRPr lang="en-ZW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</a:rPr>
                        <a:t>Ответственное лицо</a:t>
                      </a:r>
                      <a:endParaRPr lang="en-ZW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1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Сроки</a:t>
                      </a:r>
                      <a:endParaRPr lang="en-ZW" sz="105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449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Персонал клиники должен обеспечить проведение скрининга на ТБ в</a:t>
                      </a:r>
                      <a:r>
                        <a:rPr lang="ru-RU" sz="1200" baseline="0" dirty="0" smtClean="0">
                          <a:effectLst/>
                        </a:rPr>
                        <a:t> амбулаторных и стационарных отделениях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Старшая Медсестра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Начать незамедлительно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934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Работники сообщества должны информировать население о ТБ, активно искать предполагаемые случаи ТБ и направлять их в клинику для дальнейшего обследования. 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Старшая Медсестра</a:t>
                      </a:r>
                      <a:endParaRPr lang="nb-NO" sz="1200" dirty="0" smtClean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И Техник по гигиене окружающей среды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Начало с </a:t>
                      </a:r>
                      <a:r>
                        <a:rPr lang="en-US" sz="1200" dirty="0" smtClean="0">
                          <a:effectLst/>
                        </a:rPr>
                        <a:t>3 </a:t>
                      </a:r>
                      <a:r>
                        <a:rPr lang="ru-RU" sz="1200" dirty="0" err="1" smtClean="0">
                          <a:effectLst/>
                        </a:rPr>
                        <a:t>кв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of 2013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828768"/>
      </p:ext>
    </p:extLst>
  </p:cSld>
  <p:clrMapOvr>
    <a:masterClrMapping/>
  </p:clrMapOvr>
  <p:transition advTm="1023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Уровень района</a:t>
            </a:r>
            <a:r>
              <a:rPr lang="nb-NO" dirty="0" smtClean="0"/>
              <a:t>– </a:t>
            </a:r>
            <a:r>
              <a:rPr lang="nb-NO" dirty="0"/>
              <a:t/>
            </a:r>
            <a:br>
              <a:rPr lang="nb-NO" dirty="0"/>
            </a:br>
            <a:r>
              <a:rPr lang="ru-RU" dirty="0" smtClean="0"/>
              <a:t>в России </a:t>
            </a:r>
            <a:r>
              <a:rPr lang="nb-NO" dirty="0" smtClean="0"/>
              <a:t>– </a:t>
            </a:r>
            <a:r>
              <a:rPr lang="ru-RU" dirty="0" smtClean="0"/>
              <a:t>область</a:t>
            </a:r>
            <a:r>
              <a:rPr lang="nb-NO" dirty="0"/>
              <a:t/>
            </a:r>
            <a:br>
              <a:rPr lang="nb-NO" dirty="0"/>
            </a:br>
            <a:r>
              <a:rPr lang="nb-NO" dirty="0"/>
              <a:t>- </a:t>
            </a:r>
            <a:r>
              <a:rPr lang="ru-RU" dirty="0" smtClean="0"/>
              <a:t>сделайте анализ по всей территории и по районам</a:t>
            </a:r>
            <a:endParaRPr lang="nb-NO" dirty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62116"/>
      </p:ext>
    </p:extLst>
  </p:cSld>
  <p:clrMapOvr>
    <a:masterClrMapping/>
  </p:clrMapOvr>
  <p:transition advTm="148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://ih.constantcontact.com/fs014/1100694346064/img/817.jpg?a=1110902385570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1673" y="1019980"/>
            <a:ext cx="7924800" cy="5774793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74622" y="2194551"/>
            <a:ext cx="3657051" cy="330570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Изучаешь данные по мониторингу? Зачем волноваться? У нас все хорошо.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«ПРОЕКТ»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Помните о том, что информация о мониторинге и оценке полезна только тогда, когда используется!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7300"/>
      </p:ext>
    </p:extLst>
  </p:cSld>
  <p:clrMapOvr>
    <a:masterClrMapping/>
  </p:clrMapOvr>
  <p:transition advTm="108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347855" y="0"/>
            <a:ext cx="6637501" cy="785245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Proxima Nova Regular"/>
              </a:rPr>
              <a:t>Шаг 1. Составьте </a:t>
            </a:r>
            <a:r>
              <a:rPr lang="ru-RU" sz="2000" b="1" dirty="0" smtClean="0">
                <a:latin typeface="Proxima Nova Regular"/>
              </a:rPr>
              <a:t>таблицу случаев  </a:t>
            </a:r>
            <a:r>
              <a:rPr lang="ru-RU" sz="2000" b="1" dirty="0">
                <a:latin typeface="Proxima Nova Regular"/>
              </a:rPr>
              <a:t>предполагаемого туберкулеза: абсолютные числа</a:t>
            </a:r>
            <a:endParaRPr lang="en-ZW" sz="1600" b="1" dirty="0">
              <a:latin typeface="Proxima Nova Regular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048993"/>
              </p:ext>
            </p:extLst>
          </p:nvPr>
        </p:nvGraphicFramePr>
        <p:xfrm>
          <a:off x="950563" y="909231"/>
          <a:ext cx="9488838" cy="451517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150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55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485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652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4853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3176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652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9882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62310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Период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Количество отчетов, полученных от учреждения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Количество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выявленных среди предполагаемых случаев туберкулеза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Количество пациентов, чей анализ  мокроты отправлен в лабораторию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Количество пациентов с результатом простой микроскопии,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Xpert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или посева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Число с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положительным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результатом простой микроскопии, </a:t>
                      </a:r>
                      <a:r>
                        <a:rPr lang="ru-RU" sz="1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Xpert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или посева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Количество пациентов с результатами теста на ВИЧ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Количество пациентов с </a:t>
                      </a:r>
                      <a:r>
                        <a:rPr lang="ru-RU" sz="10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положительным </a:t>
                      </a:r>
                      <a:r>
                        <a:rPr lang="ru-RU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результатом теста на ВИЧ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31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1кв </a:t>
                      </a:r>
                      <a:r>
                        <a:rPr lang="nb-NO" sz="1900" dirty="0" smtClean="0">
                          <a:effectLst/>
                        </a:rPr>
                        <a:t>2018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15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266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226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200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22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210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143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31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2кв </a:t>
                      </a:r>
                      <a:r>
                        <a:rPr lang="nb-NO" sz="1900" dirty="0" smtClean="0">
                          <a:effectLst/>
                        </a:rPr>
                        <a:t>2018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15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235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226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210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16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200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116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31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3кв</a:t>
                      </a:r>
                      <a:r>
                        <a:rPr lang="nb-NO" sz="1900" dirty="0" smtClean="0">
                          <a:effectLst/>
                        </a:rPr>
                        <a:t> 2018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15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373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347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328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19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332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194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131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4кв </a:t>
                      </a:r>
                      <a:r>
                        <a:rPr lang="nb-NO" sz="1900" dirty="0" smtClean="0">
                          <a:effectLst/>
                        </a:rPr>
                        <a:t>2018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15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261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243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219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25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227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145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131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b="1" dirty="0" smtClean="0">
                          <a:effectLst/>
                        </a:rPr>
                        <a:t>весь</a:t>
                      </a:r>
                      <a:r>
                        <a:rPr lang="nb-NO" sz="1900" b="1" dirty="0" smtClean="0">
                          <a:effectLst/>
                        </a:rPr>
                        <a:t> </a:t>
                      </a:r>
                      <a:r>
                        <a:rPr lang="nb-NO" sz="1900" b="1" dirty="0">
                          <a:effectLst/>
                        </a:rPr>
                        <a:t>2018</a:t>
                      </a:r>
                      <a:endParaRPr lang="en-ZW" sz="1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>
                          <a:effectLst/>
                        </a:rPr>
                        <a:t>60</a:t>
                      </a:r>
                      <a:endParaRPr lang="en-ZW" sz="19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>
                          <a:effectLst/>
                        </a:rPr>
                        <a:t>1,135</a:t>
                      </a:r>
                      <a:endParaRPr lang="en-ZW" sz="19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>
                          <a:effectLst/>
                        </a:rPr>
                        <a:t>1,042</a:t>
                      </a:r>
                      <a:endParaRPr lang="en-ZW" sz="19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 dirty="0">
                          <a:effectLst/>
                        </a:rPr>
                        <a:t>957</a:t>
                      </a:r>
                      <a:endParaRPr lang="en-ZW" sz="1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 dirty="0">
                          <a:effectLst/>
                        </a:rPr>
                        <a:t>82</a:t>
                      </a:r>
                      <a:endParaRPr lang="en-ZW" sz="1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 dirty="0">
                          <a:effectLst/>
                        </a:rPr>
                        <a:t>969</a:t>
                      </a:r>
                      <a:endParaRPr lang="en-ZW" sz="1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 dirty="0">
                          <a:effectLst/>
                        </a:rPr>
                        <a:t>598</a:t>
                      </a:r>
                      <a:endParaRPr lang="en-ZW" sz="19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131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900" dirty="0" smtClean="0">
                          <a:effectLst/>
                        </a:rPr>
                        <a:t>1кв </a:t>
                      </a:r>
                      <a:r>
                        <a:rPr lang="nb-NO" sz="1900" dirty="0" smtClean="0">
                          <a:effectLst/>
                        </a:rPr>
                        <a:t>2019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15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199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187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172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13</a:t>
                      </a:r>
                      <a:endParaRPr lang="en-ZW" sz="19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175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93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315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 smtClean="0">
                          <a:effectLst/>
                        </a:rPr>
                        <a:t>2</a:t>
                      </a:r>
                      <a:r>
                        <a:rPr lang="ru-RU" sz="1900" dirty="0" err="1" smtClean="0">
                          <a:effectLst/>
                        </a:rPr>
                        <a:t>кв</a:t>
                      </a:r>
                      <a:r>
                        <a:rPr lang="nb-NO" sz="1900" dirty="0" smtClean="0">
                          <a:effectLst/>
                        </a:rPr>
                        <a:t> </a:t>
                      </a:r>
                      <a:r>
                        <a:rPr lang="nb-NO" sz="1900" dirty="0">
                          <a:effectLst/>
                        </a:rPr>
                        <a:t>2019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13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162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150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129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5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141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89</a:t>
                      </a:r>
                      <a:endParaRPr lang="en-ZW" sz="19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57965" y="5865513"/>
            <a:ext cx="8681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endParaRPr lang="en-GB" sz="2000" i="1" dirty="0">
              <a:solidFill>
                <a:srgbClr val="FF0000"/>
              </a:solidFill>
              <a:latin typeface="Proxima Nova Regular"/>
            </a:endParaRPr>
          </a:p>
          <a:p>
            <a:r>
              <a:rPr lang="en-GB" sz="2000" i="1" dirty="0">
                <a:solidFill>
                  <a:srgbClr val="FF0000"/>
                </a:solidFill>
                <a:latin typeface="Proxima Nova Regular"/>
              </a:rPr>
              <a:t> </a:t>
            </a:r>
            <a:r>
              <a:rPr lang="en-GB" sz="2000" i="1" dirty="0" smtClean="0">
                <a:solidFill>
                  <a:srgbClr val="FF0000"/>
                </a:solidFill>
                <a:latin typeface="Proxima Nova Regular"/>
              </a:rPr>
              <a:t>2)</a:t>
            </a:r>
            <a:r>
              <a:rPr lang="ru-RU" sz="2000" i="1" dirty="0" smtClean="0">
                <a:solidFill>
                  <a:srgbClr val="FF0000"/>
                </a:solidFill>
                <a:latin typeface="Proxima Nova Regular"/>
              </a:rPr>
              <a:t>Улучшается </a:t>
            </a:r>
            <a:r>
              <a:rPr lang="ru-RU" sz="2000" i="1" dirty="0">
                <a:solidFill>
                  <a:srgbClr val="FF0000"/>
                </a:solidFill>
                <a:latin typeface="Proxima Nova Regular"/>
              </a:rPr>
              <a:t>ли </a:t>
            </a:r>
            <a:r>
              <a:rPr lang="ru-RU" sz="2000" i="1" dirty="0" err="1">
                <a:solidFill>
                  <a:srgbClr val="FF0000"/>
                </a:solidFill>
                <a:latin typeface="Proxima Nova Regular"/>
              </a:rPr>
              <a:t>выявляемость</a:t>
            </a:r>
            <a:r>
              <a:rPr lang="ru-RU" sz="2000" i="1" dirty="0">
                <a:solidFill>
                  <a:srgbClr val="FF0000"/>
                </a:solidFill>
                <a:latin typeface="Proxima Nova Regular"/>
              </a:rPr>
              <a:t> предполагаемых случаев ТБ с каждым кварталом?</a:t>
            </a:r>
            <a:endParaRPr lang="en-ZW" sz="2000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46530" y="2562387"/>
            <a:ext cx="647700" cy="28620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8" name="TextBox 7"/>
          <p:cNvSpPr txBox="1"/>
          <p:nvPr/>
        </p:nvSpPr>
        <p:spPr>
          <a:xfrm>
            <a:off x="1050245" y="5234571"/>
            <a:ext cx="98879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W" sz="2000" b="1" i="1" dirty="0">
              <a:solidFill>
                <a:srgbClr val="FF0000"/>
              </a:solidFill>
              <a:latin typeface="Proxima Nova Regular"/>
            </a:endParaRPr>
          </a:p>
          <a:p>
            <a:r>
              <a:rPr lang="ru-RU" sz="2000" b="1" i="1" dirty="0">
                <a:solidFill>
                  <a:srgbClr val="FF0000"/>
                </a:solidFill>
                <a:latin typeface="Proxima Nova Regular"/>
              </a:rPr>
              <a:t>Ключевые вопросы: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Proxima Nova Regular"/>
              </a:rPr>
              <a:t>1) </a:t>
            </a:r>
            <a:r>
              <a:rPr lang="ru-RU" sz="2000" b="1" i="1" dirty="0" smtClean="0">
                <a:solidFill>
                  <a:srgbClr val="FF0000"/>
                </a:solidFill>
                <a:latin typeface="Proxima Nova Regular"/>
              </a:rPr>
              <a:t>Полностью ли заполнен </a:t>
            </a:r>
            <a:r>
              <a:rPr lang="ru-RU" sz="2000" b="1" i="1" dirty="0">
                <a:solidFill>
                  <a:srgbClr val="FF0000"/>
                </a:solidFill>
                <a:latin typeface="Proxima Nova Regular"/>
              </a:rPr>
              <a:t>ли </a:t>
            </a:r>
            <a:r>
              <a:rPr lang="ru-RU" sz="2000" b="1" i="1" dirty="0" smtClean="0">
                <a:solidFill>
                  <a:srgbClr val="FF0000"/>
                </a:solidFill>
                <a:latin typeface="Proxima Nova Regular"/>
              </a:rPr>
              <a:t>квартальный отчет?</a:t>
            </a:r>
            <a:endParaRPr lang="en-ZW" sz="1351" dirty="0"/>
          </a:p>
        </p:txBody>
      </p:sp>
      <p:sp>
        <p:nvSpPr>
          <p:cNvPr id="7" name="TextBox 6"/>
          <p:cNvSpPr txBox="1"/>
          <p:nvPr/>
        </p:nvSpPr>
        <p:spPr>
          <a:xfrm>
            <a:off x="8958020" y="6296399"/>
            <a:ext cx="3151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Proxima Nova Regular"/>
              </a:rPr>
              <a:t>Slides courtesy of RT Ncube</a:t>
            </a:r>
            <a:endParaRPr lang="en-ZW" sz="2400" dirty="0">
              <a:latin typeface="Proxima Nova Regular"/>
            </a:endParaRPr>
          </a:p>
        </p:txBody>
      </p:sp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33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9457"/>
    </mc:Choice>
    <mc:Fallback xmlns="">
      <p:transition advTm="79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8822" y="131697"/>
            <a:ext cx="5383177" cy="63030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Proxima Nova Regular"/>
              </a:rPr>
              <a:t>Шаг 2. Рассчитайте </a:t>
            </a:r>
            <a:r>
              <a:rPr lang="ru-RU" sz="3200" b="1" dirty="0" smtClean="0">
                <a:latin typeface="Proxima Nova Regular"/>
              </a:rPr>
              <a:t>уровни </a:t>
            </a:r>
            <a:r>
              <a:rPr lang="ru-RU" sz="3200" b="1" dirty="0">
                <a:latin typeface="Proxima Nova Regular"/>
              </a:rPr>
              <a:t>(%)</a:t>
            </a:r>
            <a:endParaRPr lang="en-ZW" sz="2200" dirty="0">
              <a:latin typeface="Proxima Nova Regular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254890"/>
              </p:ext>
            </p:extLst>
          </p:nvPr>
        </p:nvGraphicFramePr>
        <p:xfrm>
          <a:off x="1676401" y="1144441"/>
          <a:ext cx="10072256" cy="414385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3206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997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863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4634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4634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637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40906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72729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Период</a:t>
                      </a:r>
                      <a:r>
                        <a:rPr lang="nb-NO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</a:t>
                      </a:r>
                      <a:endParaRPr lang="en-ZW" sz="14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Количество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выявленных предполагаемых случаев туберкулеза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предполагаемых случаев, чей анализ  мокроты отправлен в лабораторию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ZW" sz="14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предполагаемых случаев с результатом простой микроскопии,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Xpert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или посева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предполагаемых случаев положительным результатом простой микроскопии, </a:t>
                      </a:r>
                      <a:r>
                        <a:rPr lang="ru-RU" sz="1400" kern="1200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Xpert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 или посева</a:t>
                      </a:r>
                      <a:endParaRPr lang="ru-RU" sz="14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предполагаемых случаев  с результатами теста на ВИЧ</a:t>
                      </a:r>
                      <a:endParaRPr lang="en-ZW" sz="14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ru-RU" sz="1400" kern="120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MS Mincho" panose="02020609040205080304"/>
                          <a:cs typeface="Times New Roman" panose="02020603050405020304" pitchFamily="18" charset="0"/>
                        </a:rPr>
                        <a:t>с предполагаемых случаев положительным результатом теста на ВИЧ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ZW" sz="1400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S Mincho" panose="02020609040205080304"/>
                        <a:cs typeface="Times New Roman" panose="02020603050405020304" pitchFamily="18" charset="0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15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1st Q 2018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266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85 %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88 %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79 %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68 %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15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2nd Q 2018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235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96 %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93 %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85 %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58 %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15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3rd Q 2018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373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93 %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95 %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6 %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89 %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58 %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15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4th Q 2018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261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93 %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90 %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11 %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87 %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64 %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15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effectLst/>
                        </a:rPr>
                        <a:t>All 2018</a:t>
                      </a:r>
                      <a:endParaRPr lang="en-ZW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1,135</a:t>
                      </a:r>
                      <a:endParaRPr lang="en-ZW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92 %</a:t>
                      </a:r>
                      <a:endParaRPr lang="en-ZW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92 %</a:t>
                      </a:r>
                      <a:endParaRPr lang="en-ZW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9 %</a:t>
                      </a:r>
                      <a:endParaRPr lang="en-ZW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>
                          <a:effectLst/>
                        </a:rPr>
                        <a:t>85 %</a:t>
                      </a:r>
                      <a:endParaRPr lang="en-ZW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</a:rPr>
                        <a:t>62 %</a:t>
                      </a:r>
                      <a:endParaRPr lang="en-ZW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15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1st Q 2019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199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94 %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92 %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>
                          <a:effectLst/>
                        </a:rPr>
                        <a:t>88 %</a:t>
                      </a:r>
                      <a:endParaRPr lang="en-ZW" sz="14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53 %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156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dirty="0">
                          <a:effectLst/>
                        </a:rPr>
                        <a:t>2nd Q 2019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162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93 %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86 %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4 %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87 %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63 %</a:t>
                      </a:r>
                      <a:endParaRPr lang="en-ZW" sz="14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3945" y="5363755"/>
            <a:ext cx="1021092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Proxima Nova Regular"/>
              </a:rPr>
              <a:t>Население района</a:t>
            </a:r>
            <a:r>
              <a:rPr lang="en-ZW" sz="1100" b="1" dirty="0" smtClean="0">
                <a:latin typeface="Proxima Nova Regular"/>
              </a:rPr>
              <a:t>: </a:t>
            </a:r>
            <a:r>
              <a:rPr lang="en-ZW" sz="1100" b="1" dirty="0">
                <a:latin typeface="Proxima Nova Regular"/>
              </a:rPr>
              <a:t>64,164</a:t>
            </a:r>
          </a:p>
          <a:p>
            <a:r>
              <a:rPr lang="ru-RU" sz="1600" b="1" i="1" dirty="0" smtClean="0">
                <a:solidFill>
                  <a:srgbClr val="FF0000"/>
                </a:solidFill>
                <a:latin typeface="Proxima Nova Regular"/>
              </a:rPr>
              <a:t>Ключевые вопросы</a:t>
            </a:r>
            <a:r>
              <a:rPr lang="en-ZW" sz="1600" i="1" dirty="0" smtClean="0">
                <a:solidFill>
                  <a:srgbClr val="FF0000"/>
                </a:solidFill>
                <a:latin typeface="Proxima Nova Regular"/>
              </a:rPr>
              <a:t>: </a:t>
            </a:r>
            <a:endParaRPr lang="en-ZW" sz="1600" i="1" dirty="0">
              <a:solidFill>
                <a:srgbClr val="FF0000"/>
              </a:solidFill>
              <a:latin typeface="Proxima Nova Regular"/>
            </a:endParaRPr>
          </a:p>
          <a:p>
            <a:r>
              <a:rPr lang="ru-RU" sz="1600" i="1" dirty="0">
                <a:solidFill>
                  <a:srgbClr val="FF0000"/>
                </a:solidFill>
                <a:latin typeface="Proxima Nova Regular"/>
              </a:rPr>
              <a:t>1) Каков </a:t>
            </a:r>
            <a:r>
              <a:rPr lang="ru-RU" sz="1600" i="1" dirty="0" smtClean="0">
                <a:solidFill>
                  <a:srgbClr val="FF0000"/>
                </a:solidFill>
                <a:latin typeface="Proxima Nova Regular"/>
              </a:rPr>
              <a:t>уровень предполагаемых случаев туберкулеза </a:t>
            </a:r>
            <a:r>
              <a:rPr lang="ru-RU" sz="1600" i="1" dirty="0">
                <a:solidFill>
                  <a:srgbClr val="FF0000"/>
                </a:solidFill>
                <a:latin typeface="Proxima Nova Regular"/>
              </a:rPr>
              <a:t>на 100 000 человек?</a:t>
            </a:r>
            <a:endParaRPr lang="en-ZW" sz="1600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39" y="6009449"/>
            <a:ext cx="11323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ru-RU" sz="1600" i="1" dirty="0" smtClean="0">
                <a:solidFill>
                  <a:srgbClr val="FF0000"/>
                </a:solidFill>
                <a:latin typeface="Proxima Nova Regular"/>
              </a:rPr>
              <a:t>2</a:t>
            </a:r>
            <a:r>
              <a:rPr lang="ru-RU" sz="1600" i="1" dirty="0">
                <a:solidFill>
                  <a:srgbClr val="FF0000"/>
                </a:solidFill>
                <a:latin typeface="Proxima Nova Regular"/>
              </a:rPr>
              <a:t>) </a:t>
            </a:r>
            <a:r>
              <a:rPr lang="ru-RU" sz="1600" i="1" dirty="0" smtClean="0">
                <a:solidFill>
                  <a:srgbClr val="FF0000"/>
                </a:solidFill>
                <a:latin typeface="Proxima Nova Regular"/>
              </a:rPr>
              <a:t>Выявляет </a:t>
            </a:r>
            <a:r>
              <a:rPr lang="ru-RU" sz="1600" i="1" dirty="0">
                <a:solidFill>
                  <a:srgbClr val="FF0000"/>
                </a:solidFill>
                <a:latin typeface="Proxima Nova Regular"/>
              </a:rPr>
              <a:t>ли </a:t>
            </a:r>
            <a:r>
              <a:rPr lang="ru-RU" sz="1600" i="1" dirty="0" smtClean="0">
                <a:solidFill>
                  <a:srgbClr val="FF0000"/>
                </a:solidFill>
                <a:latin typeface="Proxima Nova Regular"/>
              </a:rPr>
              <a:t>район </a:t>
            </a:r>
            <a:r>
              <a:rPr lang="ru-RU" sz="1600" i="1" dirty="0">
                <a:solidFill>
                  <a:srgbClr val="FF0000"/>
                </a:solidFill>
                <a:latin typeface="Proxima Nova Regular"/>
              </a:rPr>
              <a:t>ожидаемое количество предполагаемых случаев ТБ (по сравнению с показателем по провинции)?</a:t>
            </a:r>
          </a:p>
          <a:p>
            <a:pPr lvl="1"/>
            <a:r>
              <a:rPr lang="ru-RU" sz="1600" i="1" dirty="0">
                <a:solidFill>
                  <a:srgbClr val="FF0000"/>
                </a:solidFill>
                <a:latin typeface="Proxima Nova Regular"/>
              </a:rPr>
              <a:t>3) Какие-либо комментарии по поводу каскада </a:t>
            </a:r>
            <a:r>
              <a:rPr lang="ru-RU" sz="1600" i="1" dirty="0" smtClean="0">
                <a:solidFill>
                  <a:srgbClr val="FF0000"/>
                </a:solidFill>
                <a:latin typeface="Proxima Nova Regular"/>
              </a:rPr>
              <a:t>помощи предполагаемым </a:t>
            </a:r>
            <a:r>
              <a:rPr lang="ru-RU" sz="1600" i="1" dirty="0" err="1" smtClean="0">
                <a:solidFill>
                  <a:srgbClr val="FF0000"/>
                </a:solidFill>
                <a:latin typeface="Proxima Nova Regular"/>
              </a:rPr>
              <a:t>случаямТБ</a:t>
            </a:r>
            <a:r>
              <a:rPr lang="ru-RU" sz="1600" i="1" dirty="0">
                <a:solidFill>
                  <a:srgbClr val="FF0000"/>
                </a:solidFill>
                <a:latin typeface="Proxima Nova Regular"/>
              </a:rPr>
              <a:t>?</a:t>
            </a:r>
            <a:endParaRPr lang="en-ZW" sz="1600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51096" y="5689787"/>
            <a:ext cx="4322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i="1" dirty="0" smtClean="0">
                <a:solidFill>
                  <a:schemeClr val="tx2"/>
                </a:solidFill>
                <a:latin typeface="Proxima Nova Regular"/>
              </a:rPr>
              <a:t>Ответ</a:t>
            </a:r>
            <a:r>
              <a:rPr lang="en-ZW" sz="2000" i="1" dirty="0" smtClean="0">
                <a:solidFill>
                  <a:schemeClr val="tx2"/>
                </a:solidFill>
                <a:latin typeface="Proxima Nova Regular"/>
              </a:rPr>
              <a:t>: </a:t>
            </a:r>
            <a:r>
              <a:rPr lang="en-ZW" sz="2000" b="1" i="1" dirty="0">
                <a:solidFill>
                  <a:schemeClr val="tx2"/>
                </a:solidFill>
                <a:latin typeface="Proxima Nova Regular"/>
              </a:rPr>
              <a:t>1,769/ 100,000 </a:t>
            </a:r>
            <a:r>
              <a:rPr lang="ru-RU" sz="2000" i="1" dirty="0" smtClean="0">
                <a:solidFill>
                  <a:schemeClr val="tx2"/>
                </a:solidFill>
                <a:latin typeface="Proxima Nova Regular"/>
              </a:rPr>
              <a:t>населения</a:t>
            </a:r>
            <a:r>
              <a:rPr lang="en-ZW" sz="2000" i="1" dirty="0" smtClean="0">
                <a:solidFill>
                  <a:schemeClr val="tx2"/>
                </a:solidFill>
                <a:latin typeface="Proxima Nova Regular"/>
              </a:rPr>
              <a:t> </a:t>
            </a:r>
            <a:endParaRPr lang="en-ZW" sz="2000" i="1" dirty="0">
              <a:solidFill>
                <a:schemeClr val="tx2"/>
              </a:solidFill>
              <a:latin typeface="Proxima Nova Regula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40864" y="5363755"/>
            <a:ext cx="78387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chemeClr val="tx2"/>
                </a:solidFill>
                <a:latin typeface="Proxima Nova Regular"/>
              </a:rPr>
              <a:t>Уровень по провинции</a:t>
            </a:r>
            <a:r>
              <a:rPr lang="en-ZW" sz="2000" i="1" dirty="0" smtClean="0">
                <a:solidFill>
                  <a:schemeClr val="tx2"/>
                </a:solidFill>
                <a:latin typeface="Proxima Nova Regular"/>
              </a:rPr>
              <a:t>: </a:t>
            </a:r>
            <a:r>
              <a:rPr lang="en-ZW" sz="2000" b="1" i="1" dirty="0">
                <a:solidFill>
                  <a:schemeClr val="tx2"/>
                </a:solidFill>
                <a:latin typeface="Proxima Nova Regular"/>
              </a:rPr>
              <a:t>1,662/100,000 </a:t>
            </a:r>
            <a:r>
              <a:rPr lang="ru-RU" sz="2000" i="1" dirty="0" smtClean="0">
                <a:solidFill>
                  <a:schemeClr val="tx2"/>
                </a:solidFill>
                <a:latin typeface="Proxima Nova Regular"/>
              </a:rPr>
              <a:t>населения </a:t>
            </a:r>
          </a:p>
          <a:p>
            <a:endParaRPr lang="en-ZW" sz="2000" i="1" dirty="0">
              <a:solidFill>
                <a:schemeClr val="tx2"/>
              </a:solidFill>
            </a:endParaRPr>
          </a:p>
        </p:txBody>
      </p:sp>
      <p:pic>
        <p:nvPicPr>
          <p:cNvPr id="9" name="Lyd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499423"/>
      </p:ext>
    </p:extLst>
  </p:cSld>
  <p:clrMapOvr>
    <a:masterClrMapping/>
  </p:clrMapOvr>
  <p:transition advTm="11392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65045" y="-76200"/>
            <a:ext cx="10250556" cy="5334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Proxima Nova Regular"/>
              </a:rPr>
              <a:t>Шаг 3 а): Разбивка районных данных по учреждениям</a:t>
            </a:r>
            <a:endParaRPr lang="en-ZW" sz="1400" dirty="0">
              <a:latin typeface="Proxima Nova Regular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6048524"/>
            <a:ext cx="9144000" cy="92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3"/>
            <a:r>
              <a:rPr lang="ru-RU" sz="1351" b="1" i="1" dirty="0">
                <a:solidFill>
                  <a:srgbClr val="FF0000"/>
                </a:solidFill>
                <a:latin typeface="Proxima Nova Regular"/>
              </a:rPr>
              <a:t>2) Все ли пациенты получили лабораторные анализы мокроты?</a:t>
            </a:r>
          </a:p>
          <a:p>
            <a:pPr lvl="3"/>
            <a:r>
              <a:rPr lang="ru-RU" sz="1351" b="1" i="1" dirty="0">
                <a:solidFill>
                  <a:srgbClr val="FF0000"/>
                </a:solidFill>
                <a:latin typeface="Proxima Nova Regular"/>
              </a:rPr>
              <a:t>3) Всем ли предполагаемым случаям ТБ был известен ВИЧ-статус?</a:t>
            </a:r>
          </a:p>
          <a:p>
            <a:pPr lvl="3"/>
            <a:r>
              <a:rPr lang="ru-RU" sz="1351" b="1" i="1" dirty="0">
                <a:solidFill>
                  <a:srgbClr val="FF0000"/>
                </a:solidFill>
                <a:latin typeface="Proxima Nova Regular"/>
              </a:rPr>
              <a:t>4) Выявляем ли мы ожидаемое количество предполагаемых случаев туберкулеза в нашем сообществе?</a:t>
            </a:r>
            <a:endParaRPr lang="en-ZW" sz="1351" i="1" dirty="0">
              <a:solidFill>
                <a:srgbClr val="FF0000"/>
              </a:solidFill>
              <a:latin typeface="Proxima Nova Regular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196842"/>
              </p:ext>
            </p:extLst>
          </p:nvPr>
        </p:nvGraphicFramePr>
        <p:xfrm>
          <a:off x="1676401" y="380998"/>
          <a:ext cx="8839199" cy="545694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19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9539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1667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Clinic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Обслужив. Население в</a:t>
                      </a:r>
                      <a:r>
                        <a:rPr lang="nb-NO" sz="1200" b="1" dirty="0" smtClean="0">
                          <a:effectLst/>
                        </a:rPr>
                        <a:t>2012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200" b="1" dirty="0" smtClean="0">
                          <a:effectLst/>
                        </a:rPr>
                        <a:t>RATE: </a:t>
                      </a:r>
                      <a:r>
                        <a:rPr lang="ru-RU" sz="1200" b="1" dirty="0" smtClean="0">
                          <a:effectLst/>
                        </a:rPr>
                        <a:t>скрининг </a:t>
                      </a:r>
                      <a:r>
                        <a:rPr lang="ru-RU" sz="1200" b="1" dirty="0" err="1" smtClean="0">
                          <a:effectLst/>
                        </a:rPr>
                        <a:t>предпол</a:t>
                      </a:r>
                      <a:r>
                        <a:rPr lang="ru-RU" sz="1200" b="1" dirty="0" smtClean="0">
                          <a:effectLst/>
                        </a:rPr>
                        <a:t>. </a:t>
                      </a:r>
                      <a:r>
                        <a:rPr lang="ru-RU" sz="1200" b="1" dirty="0" err="1" smtClean="0">
                          <a:effectLst/>
                        </a:rPr>
                        <a:t>Сл</a:t>
                      </a:r>
                      <a:r>
                        <a:rPr lang="ru-RU" sz="1200" b="1" dirty="0" smtClean="0">
                          <a:effectLst/>
                        </a:rPr>
                        <a:t> микроскоп.</a:t>
                      </a:r>
                      <a:r>
                        <a:rPr lang="en-GB" sz="1200" b="1" dirty="0" smtClean="0">
                          <a:effectLst/>
                        </a:rPr>
                        <a:t>/100,000 </a:t>
                      </a:r>
                      <a:r>
                        <a:rPr lang="en-GB" sz="1200" b="1" dirty="0">
                          <a:effectLst/>
                        </a:rPr>
                        <a:t>population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% </a:t>
                      </a:r>
                      <a:r>
                        <a:rPr lang="ru-RU" sz="1200" b="1" dirty="0" err="1" smtClean="0">
                          <a:effectLst/>
                        </a:rPr>
                        <a:t>предпол</a:t>
                      </a:r>
                      <a:r>
                        <a:rPr lang="ru-RU" sz="1200" b="1" dirty="0" smtClean="0">
                          <a:effectLst/>
                        </a:rPr>
                        <a:t>. случаев с анализ мокроты в лаб.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% </a:t>
                      </a:r>
                      <a:r>
                        <a:rPr lang="ru-RU" sz="1200" b="1" dirty="0" err="1" smtClean="0">
                          <a:effectLst/>
                        </a:rPr>
                        <a:t>предпол</a:t>
                      </a:r>
                      <a:r>
                        <a:rPr lang="ru-RU" sz="1200" b="1" dirty="0" smtClean="0">
                          <a:effectLst/>
                        </a:rPr>
                        <a:t>. Случаев с микроскоп.</a:t>
                      </a:r>
                      <a:r>
                        <a:rPr lang="en-US" sz="1200" b="1" dirty="0" smtClean="0">
                          <a:effectLst/>
                        </a:rPr>
                        <a:t>, </a:t>
                      </a:r>
                      <a:r>
                        <a:rPr lang="en-US" sz="1200" b="1" dirty="0" err="1">
                          <a:effectLst/>
                        </a:rPr>
                        <a:t>Xpert</a:t>
                      </a:r>
                      <a:r>
                        <a:rPr lang="en-US" sz="1200" b="1" dirty="0">
                          <a:effectLst/>
                        </a:rPr>
                        <a:t> </a:t>
                      </a:r>
                      <a:r>
                        <a:rPr lang="ru-RU" sz="1200" b="1" dirty="0" smtClean="0">
                          <a:effectLst/>
                        </a:rPr>
                        <a:t>или</a:t>
                      </a:r>
                      <a:r>
                        <a:rPr lang="ru-RU" sz="1200" b="1" baseline="0" dirty="0" smtClean="0">
                          <a:effectLst/>
                        </a:rPr>
                        <a:t> </a:t>
                      </a:r>
                      <a:r>
                        <a:rPr lang="ru-RU" sz="1200" b="1" baseline="0" dirty="0" err="1" smtClean="0">
                          <a:effectLst/>
                        </a:rPr>
                        <a:t>результ</a:t>
                      </a:r>
                      <a:r>
                        <a:rPr lang="ru-RU" sz="1200" b="1" baseline="0" dirty="0" smtClean="0">
                          <a:effectLst/>
                        </a:rPr>
                        <a:t>. посева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HIV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1248"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%  </a:t>
                      </a:r>
                      <a:r>
                        <a:rPr lang="ru-RU" sz="1200" b="1" dirty="0" err="1" smtClean="0">
                          <a:effectLst/>
                        </a:rPr>
                        <a:t>предпол</a:t>
                      </a:r>
                      <a:r>
                        <a:rPr lang="ru-RU" sz="1200" b="1" dirty="0" smtClean="0">
                          <a:effectLst/>
                        </a:rPr>
                        <a:t>.</a:t>
                      </a:r>
                      <a:r>
                        <a:rPr lang="ru-RU" sz="1200" b="1" baseline="0" dirty="0" smtClean="0">
                          <a:effectLst/>
                        </a:rPr>
                        <a:t> случаев с рез. теста на ВИЧ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</a:rPr>
                        <a:t>%  </a:t>
                      </a:r>
                      <a:r>
                        <a:rPr lang="ru-RU" sz="1200" b="1" dirty="0" err="1" smtClean="0">
                          <a:effectLst/>
                        </a:rPr>
                        <a:t>предпол</a:t>
                      </a:r>
                      <a:r>
                        <a:rPr lang="ru-RU" sz="1200" b="1" dirty="0" smtClean="0">
                          <a:effectLst/>
                        </a:rPr>
                        <a:t>.</a:t>
                      </a:r>
                      <a:r>
                        <a:rPr lang="ru-RU" sz="1200" b="1" baseline="0" dirty="0" smtClean="0">
                          <a:effectLst/>
                        </a:rPr>
                        <a:t> случаев с + рез. теста на ВИЧ</a:t>
                      </a:r>
                      <a:endParaRPr lang="en-ZW" sz="1100" b="1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A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3,140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1,529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96 %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96 %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81%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68 %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B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2,361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3,092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86%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94%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68%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64%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C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5,505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1,526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91 %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64 %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D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6,049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777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50 %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E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8,774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672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83 %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50 %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F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2,717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1,914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94 %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76 %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G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5,420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812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86 %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H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7,765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670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91 %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67 %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57 %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85 %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I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2,223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3,734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91 %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55 %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J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2,874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2,679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86 %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76 %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63 %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K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6,483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1,280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70 %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L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3,140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2,420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96 %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96 %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68 %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M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4,513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2,548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96 %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75 %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96 %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54 %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N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3,200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1,844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93 %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36 %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Hospital 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 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 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87 %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65 %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67 %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65 %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Total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64,164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1,769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92 %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92 %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85 %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62 %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591" marR="41591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125532" y="5185642"/>
            <a:ext cx="609600" cy="1819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3" name="Rectangle 2"/>
          <p:cNvSpPr/>
          <p:nvPr/>
        </p:nvSpPr>
        <p:spPr>
          <a:xfrm>
            <a:off x="6807021" y="3067051"/>
            <a:ext cx="685800" cy="28990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7" name="Rectangle 6"/>
          <p:cNvSpPr/>
          <p:nvPr/>
        </p:nvSpPr>
        <p:spPr>
          <a:xfrm>
            <a:off x="6773751" y="4343400"/>
            <a:ext cx="685800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8" name="Rectangle 7"/>
          <p:cNvSpPr/>
          <p:nvPr/>
        </p:nvSpPr>
        <p:spPr>
          <a:xfrm>
            <a:off x="6773751" y="4893972"/>
            <a:ext cx="685800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9" name="Rectangle 8"/>
          <p:cNvSpPr/>
          <p:nvPr/>
        </p:nvSpPr>
        <p:spPr>
          <a:xfrm>
            <a:off x="8142131" y="4893973"/>
            <a:ext cx="685800" cy="1905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0" name="Rectangle 9"/>
          <p:cNvSpPr/>
          <p:nvPr/>
        </p:nvSpPr>
        <p:spPr>
          <a:xfrm>
            <a:off x="8146424" y="3067051"/>
            <a:ext cx="685800" cy="28990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1" name="Rectangle 10"/>
          <p:cNvSpPr/>
          <p:nvPr/>
        </p:nvSpPr>
        <p:spPr>
          <a:xfrm>
            <a:off x="8153400" y="1874413"/>
            <a:ext cx="685800" cy="25918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2" name="Rectangle 11"/>
          <p:cNvSpPr/>
          <p:nvPr/>
        </p:nvSpPr>
        <p:spPr>
          <a:xfrm>
            <a:off x="8153400" y="3657601"/>
            <a:ext cx="685800" cy="16031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3" name="Rectangle 12"/>
          <p:cNvSpPr/>
          <p:nvPr/>
        </p:nvSpPr>
        <p:spPr>
          <a:xfrm>
            <a:off x="4125532" y="2391177"/>
            <a:ext cx="609600" cy="4572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4" name="Rectangle 13"/>
          <p:cNvSpPr/>
          <p:nvPr/>
        </p:nvSpPr>
        <p:spPr>
          <a:xfrm>
            <a:off x="4114800" y="3067051"/>
            <a:ext cx="609600" cy="59054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5" name="TextBox 14"/>
          <p:cNvSpPr txBox="1"/>
          <p:nvPr/>
        </p:nvSpPr>
        <p:spPr>
          <a:xfrm>
            <a:off x="139449" y="5810613"/>
            <a:ext cx="1191310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i="1" dirty="0">
                <a:solidFill>
                  <a:srgbClr val="FF0000"/>
                </a:solidFill>
                <a:latin typeface="Proxima Nova Regular"/>
              </a:rPr>
              <a:t>Ключевые вопросы: 1) Были ли образцы мокроты отправлены в лабораторию для всех выявленных предполагаемых случаев ТБ?</a:t>
            </a:r>
            <a:endParaRPr lang="en-ZW" sz="1351" dirty="0">
              <a:latin typeface="Proxima Nova Regular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486400" y="1371600"/>
            <a:ext cx="609600" cy="39707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pic>
        <p:nvPicPr>
          <p:cNvPr id="16" name="Lyd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482901"/>
      </p:ext>
    </p:extLst>
  </p:cSld>
  <p:clrMapOvr>
    <a:masterClrMapping/>
  </p:clrMapOvr>
  <p:transition advTm="11183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  <p:bldP spid="6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638800" y="148603"/>
            <a:ext cx="5994042" cy="588605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Proxima Nova Regular"/>
              </a:rPr>
              <a:t>Шаг 3 b): Сравнение предполагаемого выявления случаев ТБ по учреждениям</a:t>
            </a:r>
            <a:endParaRPr lang="en-ZW" sz="2000" dirty="0">
              <a:latin typeface="Proxima Nova Regular"/>
            </a:endParaRPr>
          </a:p>
        </p:txBody>
      </p:sp>
      <p:graphicFrame>
        <p:nvGraphicFramePr>
          <p:cNvPr id="3" name="Diagram 2"/>
          <p:cNvGraphicFramePr>
            <a:graphicFrameLocks/>
          </p:cNvGraphicFramePr>
          <p:nvPr/>
        </p:nvGraphicFramePr>
        <p:xfrm>
          <a:off x="1981200" y="1447801"/>
          <a:ext cx="8305800" cy="3357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76401" y="4826676"/>
            <a:ext cx="8839201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351" b="1" i="1" dirty="0">
                <a:solidFill>
                  <a:schemeClr val="tx2"/>
                </a:solidFill>
                <a:latin typeface="Proxima Nova Regular"/>
              </a:rPr>
              <a:t>Клиника I: исключительно высокий уровень предполагаемого туберкулеза. Это шахтная клиника, </a:t>
            </a:r>
            <a:r>
              <a:rPr lang="ru-RU" sz="1351" b="1" i="1" dirty="0" smtClean="0">
                <a:solidFill>
                  <a:schemeClr val="tx2"/>
                </a:solidFill>
                <a:latin typeface="Proxima Nova Regular"/>
              </a:rPr>
              <a:t>в которой обслуживается население </a:t>
            </a:r>
            <a:r>
              <a:rPr lang="ru-RU" sz="1351" b="1" i="1" dirty="0">
                <a:solidFill>
                  <a:schemeClr val="tx2"/>
                </a:solidFill>
                <a:latin typeface="Proxima Nova Regular"/>
              </a:rPr>
              <a:t>со всей страны.</a:t>
            </a:r>
            <a:endParaRPr lang="en-GB" sz="1351" i="1" dirty="0">
              <a:solidFill>
                <a:schemeClr val="tx2"/>
              </a:solidFill>
              <a:latin typeface="Proxima Nova Regular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6553200" y="1212954"/>
            <a:ext cx="484632" cy="311047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6" name="Down Arrow 5"/>
          <p:cNvSpPr/>
          <p:nvPr/>
        </p:nvSpPr>
        <p:spPr>
          <a:xfrm>
            <a:off x="6068568" y="3352801"/>
            <a:ext cx="484632" cy="33680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9" name="TextBox 8"/>
          <p:cNvSpPr txBox="1"/>
          <p:nvPr/>
        </p:nvSpPr>
        <p:spPr>
          <a:xfrm>
            <a:off x="1676401" y="5473005"/>
            <a:ext cx="8839201" cy="508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351" b="1" i="1" dirty="0">
                <a:solidFill>
                  <a:schemeClr val="tx2"/>
                </a:solidFill>
                <a:latin typeface="Proxima Nova Regular"/>
              </a:rPr>
              <a:t>Клиника H: одна из самых низких ставок находится недалеко от большого города, и </a:t>
            </a:r>
            <a:r>
              <a:rPr lang="ru-RU" sz="1351" b="1" i="1" dirty="0" smtClean="0">
                <a:solidFill>
                  <a:schemeClr val="tx2"/>
                </a:solidFill>
                <a:latin typeface="Proxima Nova Regular"/>
              </a:rPr>
              <a:t>люди могут </a:t>
            </a:r>
            <a:r>
              <a:rPr lang="ru-RU" sz="1351" b="1" i="1" dirty="0">
                <a:solidFill>
                  <a:schemeClr val="tx2"/>
                </a:solidFill>
                <a:latin typeface="Proxima Nova Regular"/>
              </a:rPr>
              <a:t>предпочесть искать услуги в другом месте.</a:t>
            </a:r>
            <a:endParaRPr lang="en-GB" sz="1351" i="1" dirty="0">
              <a:solidFill>
                <a:schemeClr val="tx2"/>
              </a:solidFill>
              <a:latin typeface="Proxima Nova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48969" y="6119336"/>
            <a:ext cx="8839201" cy="300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1351" b="1" i="1" dirty="0">
                <a:solidFill>
                  <a:schemeClr val="tx2"/>
                </a:solidFill>
                <a:latin typeface="Proxima Nova Regular"/>
              </a:rPr>
              <a:t>Семь клиник: показатели ниже среднего по округу </a:t>
            </a:r>
            <a:r>
              <a:rPr lang="en-GB" sz="1351" b="1" i="1" dirty="0" smtClean="0">
                <a:solidFill>
                  <a:schemeClr val="tx2"/>
                </a:solidFill>
                <a:latin typeface="Proxima Nova Regular"/>
              </a:rPr>
              <a:t>1,769 </a:t>
            </a:r>
            <a:r>
              <a:rPr lang="en-GB" sz="1351" b="1" i="1" dirty="0">
                <a:solidFill>
                  <a:schemeClr val="tx2"/>
                </a:solidFill>
                <a:latin typeface="Proxima Nova Regular"/>
              </a:rPr>
              <a:t>/100,000 </a:t>
            </a:r>
            <a:endParaRPr lang="en-ZW" sz="1351" b="1" i="1" dirty="0">
              <a:solidFill>
                <a:schemeClr val="tx2"/>
              </a:solidFill>
              <a:latin typeface="Proxima Nova Regular"/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2514600" y="2819401"/>
            <a:ext cx="304800" cy="2726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2" name="5-Point Star 11"/>
          <p:cNvSpPr/>
          <p:nvPr/>
        </p:nvSpPr>
        <p:spPr>
          <a:xfrm>
            <a:off x="7696200" y="2985753"/>
            <a:ext cx="304800" cy="2726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3" name="5-Point Star 12"/>
          <p:cNvSpPr/>
          <p:nvPr/>
        </p:nvSpPr>
        <p:spPr>
          <a:xfrm>
            <a:off x="6158484" y="2987899"/>
            <a:ext cx="304800" cy="2726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4" name="5-Point Star 13"/>
          <p:cNvSpPr/>
          <p:nvPr/>
        </p:nvSpPr>
        <p:spPr>
          <a:xfrm>
            <a:off x="5638800" y="3352799"/>
            <a:ext cx="304800" cy="2726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5" name="5-Point Star 14"/>
          <p:cNvSpPr/>
          <p:nvPr/>
        </p:nvSpPr>
        <p:spPr>
          <a:xfrm>
            <a:off x="4572000" y="3352800"/>
            <a:ext cx="304800" cy="2726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6" name="5-Point Star 15"/>
          <p:cNvSpPr/>
          <p:nvPr/>
        </p:nvSpPr>
        <p:spPr>
          <a:xfrm>
            <a:off x="4114800" y="3352801"/>
            <a:ext cx="304800" cy="2726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7" name="5-Point Star 16"/>
          <p:cNvSpPr/>
          <p:nvPr/>
        </p:nvSpPr>
        <p:spPr>
          <a:xfrm>
            <a:off x="3581400" y="2832279"/>
            <a:ext cx="304800" cy="27260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pic>
        <p:nvPicPr>
          <p:cNvPr id="7" name="Lyd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6799141"/>
      </p:ext>
    </p:extLst>
  </p:cSld>
  <p:clrMapOvr>
    <a:masterClrMapping/>
  </p:clrMapOvr>
  <p:transition advTm="4463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4329" y="67447"/>
            <a:ext cx="9382539" cy="544516"/>
          </a:xfrm>
        </p:spPr>
        <p:txBody>
          <a:bodyPr>
            <a:normAutofit/>
          </a:bodyPr>
          <a:lstStyle/>
          <a:p>
            <a:r>
              <a:rPr lang="ru-RU" sz="1800" b="1" dirty="0">
                <a:latin typeface="Proxima Nova Regular"/>
              </a:rPr>
              <a:t>Шаг 4. Анализируйте </a:t>
            </a:r>
            <a:r>
              <a:rPr lang="ru-RU" sz="1800" b="1" dirty="0" smtClean="0">
                <a:latin typeface="Proxima Nova Regular"/>
              </a:rPr>
              <a:t>временные тренды</a:t>
            </a:r>
            <a:endParaRPr lang="en-ZW" sz="1800" dirty="0">
              <a:latin typeface="Proxima Nova Regular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676401" y="1143000"/>
          <a:ext cx="8839198" cy="501243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026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49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4378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382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816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3495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53448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280416">
                <a:tc>
                  <a:txBody>
                    <a:bodyPr/>
                    <a:lstStyle/>
                    <a:p>
                      <a:pPr algn="ctr"/>
                      <a:endParaRPr lang="en-ZW" sz="1100" b="1" dirty="0">
                        <a:effectLst/>
                        <a:latin typeface="Calibri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</a:rPr>
                        <a:t>2018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b="1" dirty="0">
                          <a:effectLst/>
                        </a:rPr>
                        <a:t>2019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4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Name of Health Facility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All 2018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1st Q 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2nd Q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3rd Q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4th Q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1st Q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2nd Q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A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48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11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18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B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73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38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19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C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22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16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11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12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D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E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59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15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12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 Missing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F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52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19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17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G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19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13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 Missing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H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52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14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23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I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83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12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19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22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28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J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16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21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13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K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83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12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3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L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76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12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13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26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M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115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16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N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59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13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Hospital 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183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61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47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49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20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Total 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1,135</a:t>
                      </a:r>
                      <a:endParaRPr lang="en-ZW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266</a:t>
                      </a:r>
                      <a:endParaRPr lang="en-ZW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235</a:t>
                      </a:r>
                      <a:endParaRPr lang="en-ZW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373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261</a:t>
                      </a:r>
                      <a:endParaRPr lang="en-ZW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199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162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1676400" y="313731"/>
            <a:ext cx="8915400" cy="629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  <a:latin typeface="Proxima Nova Regular"/>
              </a:rPr>
              <a:t> </a:t>
            </a:r>
          </a:p>
          <a:p>
            <a:r>
              <a:rPr lang="ru-RU" sz="2000" b="1" dirty="0">
                <a:solidFill>
                  <a:srgbClr val="FF0000"/>
                </a:solidFill>
                <a:latin typeface="Proxima Nova Regular"/>
              </a:rPr>
              <a:t>Предполагаемые случаи ТБ по учреждениям и кварталам 2018-2019 гг.</a:t>
            </a:r>
            <a:endParaRPr lang="en-ZW" sz="2000" b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1" y="5934671"/>
            <a:ext cx="8839201" cy="715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51" b="1" i="1" dirty="0">
                <a:solidFill>
                  <a:srgbClr val="FF0000"/>
                </a:solidFill>
                <a:latin typeface="Proxima Nova Regular"/>
              </a:rPr>
              <a:t>Ключевые вопросы:</a:t>
            </a:r>
          </a:p>
          <a:p>
            <a:r>
              <a:rPr lang="ru-RU" sz="1351" b="1" i="1" dirty="0">
                <a:solidFill>
                  <a:srgbClr val="FF0000"/>
                </a:solidFill>
                <a:latin typeface="Proxima Nova Regular"/>
              </a:rPr>
              <a:t>Чем можно объяснить спад за последние 3 квартала?</a:t>
            </a:r>
          </a:p>
          <a:p>
            <a:r>
              <a:rPr lang="ru-RU" sz="1351" b="1" i="1" dirty="0">
                <a:solidFill>
                  <a:srgbClr val="FF0000"/>
                </a:solidFill>
                <a:latin typeface="Proxima Nova Regular"/>
              </a:rPr>
              <a:t>Какие </a:t>
            </a:r>
            <a:r>
              <a:rPr lang="ru-RU" sz="1351" b="1" i="1" dirty="0" smtClean="0">
                <a:solidFill>
                  <a:srgbClr val="FF0000"/>
                </a:solidFill>
                <a:latin typeface="Proxima Nova Regular"/>
              </a:rPr>
              <a:t>действия </a:t>
            </a:r>
            <a:r>
              <a:rPr lang="ru-RU" sz="1351" b="1" i="1" dirty="0">
                <a:solidFill>
                  <a:srgbClr val="FF0000"/>
                </a:solidFill>
                <a:latin typeface="Proxima Nova Regular"/>
              </a:rPr>
              <a:t>вы рекомендуете?</a:t>
            </a:r>
            <a:endParaRPr lang="en-ZW" sz="1351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53400" y="5049247"/>
            <a:ext cx="1905000" cy="25441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7" name="Rectangle 6"/>
          <p:cNvSpPr/>
          <p:nvPr/>
        </p:nvSpPr>
        <p:spPr>
          <a:xfrm>
            <a:off x="9296400" y="2763249"/>
            <a:ext cx="914400" cy="6657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8" name="Rectangle 7"/>
          <p:cNvSpPr/>
          <p:nvPr/>
        </p:nvSpPr>
        <p:spPr>
          <a:xfrm>
            <a:off x="8153400" y="3449051"/>
            <a:ext cx="1905000" cy="56271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9" name="Rectangle 8"/>
          <p:cNvSpPr/>
          <p:nvPr/>
        </p:nvSpPr>
        <p:spPr>
          <a:xfrm>
            <a:off x="7086601" y="5292204"/>
            <a:ext cx="2975020" cy="24356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0" name="Rectangle 9"/>
          <p:cNvSpPr/>
          <p:nvPr/>
        </p:nvSpPr>
        <p:spPr>
          <a:xfrm>
            <a:off x="8156620" y="4503373"/>
            <a:ext cx="1905000" cy="2972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pic>
        <p:nvPicPr>
          <p:cNvPr id="13" name="Lyd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9853148"/>
      </p:ext>
    </p:extLst>
  </p:cSld>
  <p:clrMapOvr>
    <a:masterClrMapping/>
  </p:clrMapOvr>
  <p:transition advTm="5552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0460" y="126565"/>
            <a:ext cx="10155144" cy="330635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Proxima Nova Regular"/>
              </a:rPr>
              <a:t>Шаг 5: Оцените </a:t>
            </a:r>
            <a:r>
              <a:rPr lang="ru-RU" sz="2000" b="1" dirty="0" smtClean="0">
                <a:latin typeface="Proxima Nova Regular"/>
              </a:rPr>
              <a:t>качество оказания услуги по диагностике </a:t>
            </a:r>
            <a:r>
              <a:rPr lang="ru-RU" sz="2000" b="1" dirty="0">
                <a:latin typeface="Proxima Nova Regular"/>
              </a:rPr>
              <a:t>ТБ</a:t>
            </a:r>
            <a:endParaRPr lang="en-ZW" sz="2000" dirty="0">
              <a:latin typeface="Proxima Nova Regular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294567"/>
              </p:ext>
            </p:extLst>
          </p:nvPr>
        </p:nvGraphicFramePr>
        <p:xfrm>
          <a:off x="1676401" y="888566"/>
          <a:ext cx="8839205" cy="568183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9295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814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27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884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98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3872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3971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38728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839715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18876">
                <a:tc>
                  <a:txBody>
                    <a:bodyPr/>
                    <a:lstStyle/>
                    <a:p>
                      <a:pPr algn="ctr"/>
                      <a:endParaRPr lang="en-ZW" sz="1200" b="1" dirty="0">
                        <a:effectLst/>
                        <a:latin typeface="Calibri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endParaRPr lang="en-ZW" sz="1200" b="1">
                        <a:effectLst/>
                        <a:latin typeface="Calibri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endParaRPr lang="en-ZW" sz="1200" b="1" dirty="0">
                        <a:effectLst/>
                        <a:latin typeface="Calibri"/>
                      </a:endParaRPr>
                    </a:p>
                  </a:txBody>
                  <a:tcPr marL="38391" marR="38391" marT="0" marB="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2018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2019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093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err="1" smtClean="0">
                          <a:effectLst/>
                        </a:rPr>
                        <a:t>Наим</a:t>
                      </a:r>
                      <a:r>
                        <a:rPr lang="ru-RU" sz="1200" b="1" dirty="0" smtClean="0">
                          <a:effectLst/>
                        </a:rPr>
                        <a:t>. учреждения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Кол-во </a:t>
                      </a:r>
                      <a:r>
                        <a:rPr lang="ru-RU" sz="1200" b="1" dirty="0" err="1" smtClean="0">
                          <a:effectLst/>
                        </a:rPr>
                        <a:t>препдол</a:t>
                      </a:r>
                      <a:r>
                        <a:rPr lang="ru-RU" sz="1200" b="1" dirty="0" smtClean="0">
                          <a:effectLst/>
                        </a:rPr>
                        <a:t>. случаев</a:t>
                      </a:r>
                      <a:r>
                        <a:rPr lang="nb-NO" sz="1200" b="1" dirty="0" smtClean="0">
                          <a:effectLst/>
                        </a:rPr>
                        <a:t>  </a:t>
                      </a:r>
                      <a:r>
                        <a:rPr lang="nb-NO" sz="1200" b="1" dirty="0">
                          <a:effectLst/>
                        </a:rPr>
                        <a:t>2018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% </a:t>
                      </a:r>
                      <a:r>
                        <a:rPr lang="nb-NO" sz="1200" b="1" dirty="0" smtClean="0">
                          <a:effectLst/>
                        </a:rPr>
                        <a:t>c</a:t>
                      </a:r>
                      <a:r>
                        <a:rPr lang="ru-RU" sz="1200" b="1" dirty="0" smtClean="0">
                          <a:effectLst/>
                        </a:rPr>
                        <a:t> прост.</a:t>
                      </a:r>
                      <a:r>
                        <a:rPr lang="ru-RU" sz="1200" b="1" baseline="0" dirty="0" smtClean="0">
                          <a:effectLst/>
                        </a:rPr>
                        <a:t> микроскоп. </a:t>
                      </a:r>
                      <a:r>
                        <a:rPr lang="nb-NO" sz="1200" b="1" dirty="0" smtClean="0">
                          <a:effectLst/>
                        </a:rPr>
                        <a:t>2018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1st Q 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2nd Q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3rd Q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4th Q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1st Q 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effectLst/>
                        </a:rPr>
                        <a:t>2nd Q 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A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48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88 %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72 %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70 %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B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73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81 %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71 %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76 %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89 %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0 %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84 %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C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84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70 %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97 %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91 %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75 %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D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47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91 %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70 %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92 %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86 %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14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E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59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92 %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87 %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95 %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83 %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 </a:t>
                      </a:r>
                      <a:r>
                        <a:rPr lang="nb-NO" sz="1500" b="1" dirty="0">
                          <a:effectLst/>
                        </a:rPr>
                        <a:t>No report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F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52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92 %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94 %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140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G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44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98 %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83 %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85 %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 No report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H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52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71 %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61 %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88 %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I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83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98 %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95 %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97 %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96 %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J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77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69 %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86 %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85 %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K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83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86 %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82 %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92 %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88 %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33 %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73 %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L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76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87 %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67 %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77 %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92 %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96 %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M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115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89 %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88 %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95 %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72 %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N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59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94 %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85 %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100 %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Hospital 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183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73 %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87 %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96 %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42 %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57 %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73 %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35 %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Total 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1,135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84 %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75 %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89 %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88 %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84 %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86 %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80 %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8391" marR="38391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5030491" y="371316"/>
            <a:ext cx="7161509" cy="6922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rgbClr val="FF0000"/>
                </a:solidFill>
                <a:latin typeface="Proxima Nova Regular"/>
              </a:rPr>
              <a:t>% предполагаемых случаев туберкулеза с результатами анализа мокроты по учреждениям и кварталам 2018-2019 гг.</a:t>
            </a:r>
            <a:endParaRPr lang="en-ZW" sz="1800" b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1893" y="5943601"/>
            <a:ext cx="10352865" cy="923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1" b="1" i="1" dirty="0">
              <a:solidFill>
                <a:srgbClr val="FF0000"/>
              </a:solidFill>
              <a:latin typeface="Proxima Nova Regular"/>
            </a:endParaRPr>
          </a:p>
          <a:p>
            <a:endParaRPr lang="en-GB" sz="1351" b="1" i="1" dirty="0">
              <a:solidFill>
                <a:srgbClr val="FF0000"/>
              </a:solidFill>
              <a:latin typeface="Proxima Nova Regular"/>
            </a:endParaRPr>
          </a:p>
          <a:p>
            <a:r>
              <a:rPr lang="en-GB" sz="1351" b="1" i="1" dirty="0">
                <a:solidFill>
                  <a:srgbClr val="FF0000"/>
                </a:solidFill>
                <a:latin typeface="Proxima Nova Regular"/>
              </a:rPr>
              <a:t>Key questions: 1) </a:t>
            </a:r>
            <a:r>
              <a:rPr lang="en-GB" sz="1351" i="1" dirty="0">
                <a:solidFill>
                  <a:srgbClr val="FF0000"/>
                </a:solidFill>
                <a:latin typeface="Proxima Nova Regular"/>
              </a:rPr>
              <a:t>Are sputum samples of presumptive TB cases sent to laboratory?  </a:t>
            </a:r>
          </a:p>
          <a:p>
            <a:r>
              <a:rPr lang="en-GB" sz="1351" b="1" i="1" dirty="0">
                <a:solidFill>
                  <a:srgbClr val="FF0000"/>
                </a:solidFill>
                <a:latin typeface="Proxima Nova Regular"/>
              </a:rPr>
              <a:t>	      2) </a:t>
            </a:r>
            <a:r>
              <a:rPr lang="en-GB" sz="1351" i="1" dirty="0">
                <a:solidFill>
                  <a:srgbClr val="FF0000"/>
                </a:solidFill>
                <a:latin typeface="Proxima Nova Regular"/>
              </a:rPr>
              <a:t>Are test results received by facilities?</a:t>
            </a:r>
            <a:endParaRPr lang="en-ZW" sz="1351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53401" y="2057400"/>
            <a:ext cx="2342883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7" name="Rectangle 6"/>
          <p:cNvSpPr/>
          <p:nvPr/>
        </p:nvSpPr>
        <p:spPr>
          <a:xfrm>
            <a:off x="8991601" y="2514602"/>
            <a:ext cx="1524001" cy="3047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8" name="Rectangle 7"/>
          <p:cNvSpPr/>
          <p:nvPr/>
        </p:nvSpPr>
        <p:spPr>
          <a:xfrm>
            <a:off x="9667741" y="2819401"/>
            <a:ext cx="847859" cy="440028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9" name="Rectangle 8"/>
          <p:cNvSpPr/>
          <p:nvPr/>
        </p:nvSpPr>
        <p:spPr>
          <a:xfrm>
            <a:off x="9682230" y="3581400"/>
            <a:ext cx="828543" cy="47437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0" name="Rectangle 9"/>
          <p:cNvSpPr/>
          <p:nvPr/>
        </p:nvSpPr>
        <p:spPr>
          <a:xfrm>
            <a:off x="8153401" y="4495802"/>
            <a:ext cx="2314979" cy="30479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1" name="Rectangle 10"/>
          <p:cNvSpPr/>
          <p:nvPr/>
        </p:nvSpPr>
        <p:spPr>
          <a:xfrm>
            <a:off x="6248400" y="5486400"/>
            <a:ext cx="4247883" cy="228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pic>
        <p:nvPicPr>
          <p:cNvPr id="14" name="Lyd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2235454"/>
      </p:ext>
    </p:extLst>
  </p:cSld>
  <p:clrMapOvr>
    <a:masterClrMapping/>
  </p:clrMapOvr>
  <p:transition advTm="6090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Определения</a:t>
            </a:r>
            <a:endParaRPr lang="nb-NO" sz="32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/>
            <a:r>
              <a:rPr lang="ru-RU" sz="2800" dirty="0"/>
              <a:t>Табулирование данных означает перевод выбранных чисел из квартальных отчетов в аналитические таблицы.</a:t>
            </a:r>
            <a:br>
              <a:rPr lang="ru-RU" sz="2800" dirty="0"/>
            </a:br>
            <a:r>
              <a:rPr lang="ru-RU" sz="2800" dirty="0"/>
              <a:t>Для облегчения анализа данных</a:t>
            </a:r>
            <a:br>
              <a:rPr lang="ru-RU" sz="2800" dirty="0"/>
            </a:br>
            <a:r>
              <a:rPr lang="ru-RU" sz="2800" dirty="0"/>
              <a:t>Также данные могут быть представлены в виде графиков</a:t>
            </a:r>
          </a:p>
          <a:p>
            <a:pPr lvl="1"/>
            <a:r>
              <a:rPr lang="ru-RU" sz="2800" dirty="0"/>
              <a:t>Анализ данных - это процесс разделения / разбиения данных</a:t>
            </a:r>
            <a:br>
              <a:rPr lang="ru-RU" sz="2800" dirty="0"/>
            </a:br>
            <a:r>
              <a:rPr lang="ru-RU" sz="2800" dirty="0"/>
              <a:t>Делается для того, чтобы лучше понять смысл и значение</a:t>
            </a:r>
            <a:endParaRPr lang="nb-NO" sz="2800" dirty="0"/>
          </a:p>
          <a:p>
            <a:endParaRPr lang="nb-NO" dirty="0"/>
          </a:p>
        </p:txBody>
      </p:sp>
      <p:pic>
        <p:nvPicPr>
          <p:cNvPr id="6" name="Ly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33568"/>
      </p:ext>
    </p:extLst>
  </p:cSld>
  <p:clrMapOvr>
    <a:masterClrMapping/>
  </p:clrMapOvr>
  <p:transition advTm="2921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275645" y="1251006"/>
            <a:ext cx="11916355" cy="61912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ru-RU" sz="2000" b="1" cap="all" dirty="0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РЕЗЮМЕ сильных и слабых сторон: </a:t>
            </a:r>
            <a:r>
              <a:rPr lang="ru-RU" sz="2000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предполагаемый туберкулез</a:t>
            </a:r>
            <a:endParaRPr lang="en-US" sz="3467" b="1" cap="all" dirty="0">
              <a:solidFill>
                <a:srgbClr val="132E5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895602"/>
              </p:ext>
            </p:extLst>
          </p:nvPr>
        </p:nvGraphicFramePr>
        <p:xfrm>
          <a:off x="678512" y="1826681"/>
          <a:ext cx="10951595" cy="387519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011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504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6661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Сильные</a:t>
                      </a:r>
                      <a:r>
                        <a:rPr lang="ru-RU" sz="3200" baseline="0" dirty="0" smtClean="0">
                          <a:latin typeface="Arial Narrow" panose="020B0606020202030204" pitchFamily="34" charset="0"/>
                        </a:rPr>
                        <a:t> стороны</a:t>
                      </a:r>
                      <a:endParaRPr lang="en-ZW" sz="32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dirty="0" smtClean="0">
                          <a:latin typeface="Arial Narrow" panose="020B0606020202030204" pitchFamily="34" charset="0"/>
                        </a:rPr>
                        <a:t>Вызовы</a:t>
                      </a:r>
                      <a:endParaRPr lang="en-ZW" sz="2700" dirty="0">
                        <a:latin typeface="Arial Narrow" panose="020B0606020202030204" pitchFamily="34" charset="0"/>
                      </a:endParaRPr>
                    </a:p>
                    <a:p>
                      <a:endParaRPr lang="en-ZW" sz="21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Растущий тренд тестирования на ВИЧ</a:t>
                      </a:r>
                      <a:endParaRPr lang="en-ZW" sz="3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Неполные данные: не все учреждения отправляют отчеты</a:t>
                      </a:r>
                      <a:endParaRPr lang="en-ZW" sz="2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66613">
                <a:tc>
                  <a:txBody>
                    <a:bodyPr/>
                    <a:lstStyle/>
                    <a:p>
                      <a:endParaRPr lang="en-ZW" sz="2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Тенденция к снижению выявления в 1 кв. и 2 кв. 2019 г.</a:t>
                      </a:r>
                      <a:endParaRPr lang="en-ZW" sz="2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66613">
                <a:tc>
                  <a:txBody>
                    <a:bodyPr/>
                    <a:lstStyle/>
                    <a:p>
                      <a:endParaRPr lang="en-ZW" sz="240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Слабые диагностические исследования в больнице (где расположена лаборатория)</a:t>
                      </a:r>
                      <a:endParaRPr lang="en-ZW" sz="24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89826"/>
      </p:ext>
    </p:extLst>
  </p:cSld>
  <p:clrMapOvr>
    <a:masterClrMapping/>
  </p:clrMapOvr>
  <p:transition advTm="362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258306" y="996566"/>
            <a:ext cx="11220772" cy="6679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3467" b="1" cap="all" dirty="0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Табуляция </a:t>
            </a:r>
            <a:r>
              <a:rPr lang="ru-RU" sz="3467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и анализ: </a:t>
            </a:r>
            <a:r>
              <a:rPr lang="ru-RU" sz="3467" b="1" cap="all" dirty="0" err="1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РЕгистрация</a:t>
            </a:r>
            <a:r>
              <a:rPr lang="ru-RU" sz="3467" b="1" cap="all" dirty="0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  <a:r>
              <a:rPr lang="ru-RU" sz="3467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ТБ</a:t>
            </a:r>
            <a:endParaRPr lang="en-US" sz="3467" b="1" cap="all" dirty="0">
              <a:solidFill>
                <a:srgbClr val="132E5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305" y="1746143"/>
            <a:ext cx="11795872" cy="46879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3733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>
              <a:buNone/>
            </a:pPr>
            <a:r>
              <a:rPr lang="ru-RU" sz="3733" dirty="0" smtClean="0">
                <a:latin typeface="Arial Narrow" panose="020B0606020202030204" pitchFamily="34" charset="0"/>
              </a:rPr>
              <a:t>Выявляйте </a:t>
            </a:r>
            <a:r>
              <a:rPr lang="ru-RU" sz="3733" dirty="0">
                <a:latin typeface="Arial Narrow" panose="020B0606020202030204" pitchFamily="34" charset="0"/>
              </a:rPr>
              <a:t>и </a:t>
            </a:r>
            <a:r>
              <a:rPr lang="ru-RU" sz="3733" dirty="0" smtClean="0">
                <a:latin typeface="Arial Narrow" panose="020B0606020202030204" pitchFamily="34" charset="0"/>
              </a:rPr>
              <a:t>регистрируйте </a:t>
            </a:r>
            <a:r>
              <a:rPr lang="ru-RU" sz="3733" dirty="0">
                <a:latin typeface="Arial Narrow" panose="020B0606020202030204" pitchFamily="34" charset="0"/>
              </a:rPr>
              <a:t>людей с туберкулезом:</a:t>
            </a:r>
          </a:p>
          <a:p>
            <a:pPr>
              <a:buNone/>
            </a:pPr>
            <a:r>
              <a:rPr lang="ru-RU" sz="3733" dirty="0">
                <a:latin typeface="Arial Narrow" panose="020B0606020202030204" pitchFamily="34" charset="0"/>
              </a:rPr>
              <a:t># 3: Уровень </a:t>
            </a:r>
            <a:r>
              <a:rPr lang="ru-RU" sz="3733" dirty="0" smtClean="0">
                <a:latin typeface="Arial Narrow" panose="020B0606020202030204" pitchFamily="34" charset="0"/>
              </a:rPr>
              <a:t>регистрации </a:t>
            </a:r>
            <a:r>
              <a:rPr lang="ru-RU" sz="3733" dirty="0">
                <a:latin typeface="Arial Narrow" panose="020B0606020202030204" pitchFamily="34" charset="0"/>
              </a:rPr>
              <a:t>на 100000: </a:t>
            </a:r>
            <a:r>
              <a:rPr lang="ru-RU" sz="3733" dirty="0" smtClean="0">
                <a:latin typeface="Arial Narrow" panose="020B0606020202030204" pitchFamily="34" charset="0"/>
              </a:rPr>
              <a:t>все случаи </a:t>
            </a:r>
            <a:r>
              <a:rPr lang="ru-RU" sz="3733" dirty="0">
                <a:latin typeface="Arial Narrow" panose="020B0606020202030204" pitchFamily="34" charset="0"/>
              </a:rPr>
              <a:t>ТБ</a:t>
            </a:r>
          </a:p>
          <a:p>
            <a:pPr>
              <a:buNone/>
            </a:pPr>
            <a:r>
              <a:rPr lang="ru-RU" sz="3733" dirty="0">
                <a:latin typeface="Arial Narrow" panose="020B0606020202030204" pitchFamily="34" charset="0"/>
              </a:rPr>
              <a:t>№4: Уровень </a:t>
            </a:r>
            <a:r>
              <a:rPr lang="ru-RU" sz="3733" dirty="0" smtClean="0">
                <a:latin typeface="Arial Narrow" panose="020B0606020202030204" pitchFamily="34" charset="0"/>
              </a:rPr>
              <a:t>регистрации: новые случаи с </a:t>
            </a:r>
            <a:r>
              <a:rPr lang="ru-RU" sz="3733" dirty="0" err="1">
                <a:latin typeface="Arial Narrow" panose="020B0606020202030204" pitchFamily="34" charset="0"/>
              </a:rPr>
              <a:t>бактериологически</a:t>
            </a:r>
            <a:r>
              <a:rPr lang="ru-RU" sz="3733" dirty="0">
                <a:latin typeface="Arial Narrow" panose="020B0606020202030204" pitchFamily="34" charset="0"/>
              </a:rPr>
              <a:t> </a:t>
            </a:r>
            <a:r>
              <a:rPr lang="ru-RU" sz="3733" dirty="0" smtClean="0">
                <a:latin typeface="Arial Narrow" panose="020B0606020202030204" pitchFamily="34" charset="0"/>
              </a:rPr>
              <a:t>подтвержденным туберкулезом</a:t>
            </a:r>
            <a:endParaRPr lang="ru-RU" sz="3733" dirty="0">
              <a:latin typeface="Arial Narrow" panose="020B0606020202030204" pitchFamily="34" charset="0"/>
            </a:endParaRPr>
          </a:p>
          <a:p>
            <a:pPr>
              <a:buNone/>
            </a:pPr>
            <a:r>
              <a:rPr lang="ru-RU" sz="3733" dirty="0">
                <a:latin typeface="Arial Narrow" panose="020B0606020202030204" pitchFamily="34" charset="0"/>
              </a:rPr>
              <a:t># 5:% новых случаев туберкулеза легких в возрасте ≥5 лет без результатов анализа мокроты</a:t>
            </a:r>
            <a:endParaRPr lang="nb-NO" sz="3733" dirty="0">
              <a:latin typeface="Arial Narrow" panose="020B0606020202030204" pitchFamily="34" charset="0"/>
            </a:endParaRPr>
          </a:p>
          <a:p>
            <a:endParaRPr lang="en-GB" sz="3733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794198"/>
      </p:ext>
    </p:extLst>
  </p:cSld>
  <p:clrMapOvr>
    <a:masterClrMapping/>
  </p:clrMapOvr>
  <p:transition advTm="92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719487"/>
              </p:ext>
            </p:extLst>
          </p:nvPr>
        </p:nvGraphicFramePr>
        <p:xfrm>
          <a:off x="1134386" y="751296"/>
          <a:ext cx="9164540" cy="362821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206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34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506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220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01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7381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6407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3715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Period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Общее кол-во </a:t>
                      </a:r>
                      <a:r>
                        <a:rPr lang="ru-RU" sz="1200" b="1" dirty="0" err="1" smtClean="0">
                          <a:effectLst/>
                        </a:rPr>
                        <a:t>зарегистр</a:t>
                      </a:r>
                      <a:r>
                        <a:rPr lang="ru-RU" sz="1200" b="1" dirty="0" smtClean="0">
                          <a:effectLst/>
                        </a:rPr>
                        <a:t>. Случаев ТБ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Новые легочные </a:t>
                      </a:r>
                      <a:r>
                        <a:rPr lang="ru-RU" sz="1200" b="1" dirty="0" err="1" smtClean="0">
                          <a:effectLst/>
                        </a:rPr>
                        <a:t>бактериологически</a:t>
                      </a:r>
                      <a:r>
                        <a:rPr lang="ru-RU" sz="1200" b="1" dirty="0" smtClean="0">
                          <a:effectLst/>
                        </a:rPr>
                        <a:t> подтвержденные случаи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Ранее пролеченные пациенты (подтверждено + клинически диагностировано)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Все новые случаи легочного туберкулеза от 5 лет и старше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Случаи легочного туберкулеза в возрасте 5 лет и старше без бактериологического подтверждения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</a:rPr>
                        <a:t>% новых </a:t>
                      </a:r>
                      <a:r>
                        <a:rPr lang="ru-RU" sz="1200" b="1" dirty="0" err="1" smtClean="0">
                          <a:effectLst/>
                        </a:rPr>
                        <a:t>бактериологически</a:t>
                      </a:r>
                      <a:r>
                        <a:rPr lang="ru-RU" sz="1200" b="1" dirty="0" smtClean="0">
                          <a:effectLst/>
                        </a:rPr>
                        <a:t> подтвержденных случаев легочного туберкулеза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marL="0" marR="30480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1st Q</a:t>
                      </a:r>
                      <a:r>
                        <a:rPr lang="nb-NO" sz="1500" baseline="0" dirty="0">
                          <a:effectLst/>
                        </a:rPr>
                        <a:t> 2</a:t>
                      </a:r>
                      <a:r>
                        <a:rPr lang="nb-NO" sz="1500" dirty="0">
                          <a:effectLst/>
                        </a:rPr>
                        <a:t>018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57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No data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No data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53 %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2nd Q 2018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37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20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3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29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54 %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3rd Q 2018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43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25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6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34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8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58 %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4th Q 2018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62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31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8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1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50 %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All 2018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>
                          <a:effectLst/>
                        </a:rPr>
                        <a:t>199</a:t>
                      </a:r>
                      <a:endParaRPr lang="en-ZW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106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>
                          <a:effectLst/>
                        </a:rPr>
                        <a:t>22</a:t>
                      </a:r>
                      <a:endParaRPr lang="en-ZW" sz="12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No data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No data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b="1" dirty="0">
                          <a:effectLst/>
                        </a:rPr>
                        <a:t>No data</a:t>
                      </a:r>
                      <a:endParaRPr lang="en-ZW" sz="12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1st Q 2019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49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19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30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4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39 %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0853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2nd Q 2019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>
                          <a:effectLst/>
                        </a:rPr>
                        <a:t>24</a:t>
                      </a:r>
                      <a:endParaRPr lang="en-ZW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12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No data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22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0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500" dirty="0">
                          <a:effectLst/>
                        </a:rPr>
                        <a:t>50 %</a:t>
                      </a:r>
                      <a:endParaRPr lang="en-ZW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60072" y="4333375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Proxima Nova Regular"/>
              </a:rPr>
              <a:t>Ключевые вопросы:</a:t>
            </a:r>
          </a:p>
          <a:p>
            <a:r>
              <a:rPr lang="ru-RU" sz="2400" b="1" i="1" dirty="0">
                <a:solidFill>
                  <a:srgbClr val="FF0000"/>
                </a:solidFill>
                <a:latin typeface="Proxima Nova Regular"/>
              </a:rPr>
              <a:t>Насколько полны данные?</a:t>
            </a:r>
            <a:endParaRPr lang="en-US" sz="2400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72577" y="2133600"/>
            <a:ext cx="6096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2579" y="3657600"/>
            <a:ext cx="609600" cy="60530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2971800" y="1397841"/>
            <a:ext cx="685800" cy="612648"/>
          </a:xfrm>
          <a:prstGeom prst="wedgeEllipseCallout">
            <a:avLst>
              <a:gd name="adj1" fmla="val -61678"/>
              <a:gd name="adj2" fmla="val 85624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00" b="1" dirty="0">
                <a:solidFill>
                  <a:prstClr val="black"/>
                </a:solidFill>
              </a:rPr>
              <a:t>94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3280907" y="3082429"/>
            <a:ext cx="685800" cy="612648"/>
          </a:xfrm>
          <a:prstGeom prst="wedgeEllipseCallout">
            <a:avLst>
              <a:gd name="adj1" fmla="val -54166"/>
              <a:gd name="adj2" fmla="val 91931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00" b="1" dirty="0">
                <a:solidFill>
                  <a:prstClr val="black"/>
                </a:solidFill>
              </a:rPr>
              <a:t>73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581401" y="2151161"/>
            <a:ext cx="765313" cy="592039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57601" y="3653307"/>
            <a:ext cx="779172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14" name="Oval Callout 13"/>
          <p:cNvSpPr/>
          <p:nvPr/>
        </p:nvSpPr>
        <p:spPr>
          <a:xfrm>
            <a:off x="4152900" y="1543083"/>
            <a:ext cx="685800" cy="612648"/>
          </a:xfrm>
          <a:prstGeom prst="wedgeEllipseCallout">
            <a:avLst>
              <a:gd name="adj1" fmla="val -61678"/>
              <a:gd name="adj2" fmla="val 85624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00" b="1" dirty="0">
                <a:solidFill>
                  <a:prstClr val="black"/>
                </a:solidFill>
              </a:rPr>
              <a:t>50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4436772" y="3124200"/>
            <a:ext cx="685800" cy="612648"/>
          </a:xfrm>
          <a:prstGeom prst="wedgeEllipseCallout">
            <a:avLst>
              <a:gd name="adj1" fmla="val -61678"/>
              <a:gd name="adj2" fmla="val 85624"/>
            </a:avLst>
          </a:prstGeom>
          <a:solidFill>
            <a:schemeClr val="accent1">
              <a:alpha val="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W" sz="2400" b="1" dirty="0">
                <a:solidFill>
                  <a:prstClr val="black"/>
                </a:solidFill>
              </a:rPr>
              <a:t>31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100" y="5037468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0000"/>
                </a:solidFill>
                <a:latin typeface="Proxima Nova Regular"/>
              </a:rPr>
              <a:t>Насколько активно мы </a:t>
            </a:r>
            <a:r>
              <a:rPr lang="ru-RU" sz="2400" i="1" dirty="0">
                <a:solidFill>
                  <a:srgbClr val="FF0000"/>
                </a:solidFill>
                <a:latin typeface="Proxima Nova Regular"/>
              </a:rPr>
              <a:t>выявляем случаи туберкулеза в нашем сообществе? Сравните 6-месячные периоды на 2018 и 2019 годы и выясните причины любых </a:t>
            </a:r>
            <a:r>
              <a:rPr lang="ru-RU" sz="2400" i="1" dirty="0" smtClean="0">
                <a:solidFill>
                  <a:srgbClr val="FF0000"/>
                </a:solidFill>
                <a:latin typeface="Proxima Nova Regular"/>
              </a:rPr>
              <a:t>отклонений.</a:t>
            </a:r>
            <a:endParaRPr lang="en-US" sz="2400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314" y="6455194"/>
            <a:ext cx="10664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0000"/>
                </a:solidFill>
                <a:latin typeface="Proxima Nova Regular"/>
              </a:rPr>
              <a:t>Сравните уровень </a:t>
            </a:r>
            <a:r>
              <a:rPr lang="ru-RU" sz="2400" i="1" dirty="0" smtClean="0">
                <a:solidFill>
                  <a:srgbClr val="FF0000"/>
                </a:solidFill>
                <a:latin typeface="Proxima Nova Regular"/>
              </a:rPr>
              <a:t>регистрации ТБ по району и по области</a:t>
            </a:r>
            <a:endParaRPr lang="en-ZW" sz="2400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38408" y="2133600"/>
            <a:ext cx="2700793" cy="304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138408" y="3342069"/>
            <a:ext cx="4148593" cy="3155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71087" y="4621970"/>
            <a:ext cx="78598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W" sz="2400" b="1" i="1" dirty="0">
                <a:solidFill>
                  <a:prstClr val="black"/>
                </a:solidFill>
                <a:latin typeface="Proxima Nova Regular"/>
              </a:rPr>
              <a:t>             District TNR: 333 vs 521/100,000 for province</a:t>
            </a:r>
          </a:p>
          <a:p>
            <a:endParaRPr lang="en-ZW" sz="2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905" y="45507"/>
            <a:ext cx="11350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W" sz="2400" b="1" dirty="0">
                <a:solidFill>
                  <a:srgbClr val="194983"/>
                </a:solidFill>
                <a:latin typeface="Proxima Nova Regular"/>
              </a:rPr>
              <a:t> </a:t>
            </a:r>
            <a:r>
              <a:rPr lang="ru-RU" sz="2400" b="1" dirty="0">
                <a:solidFill>
                  <a:srgbClr val="194983"/>
                </a:solidFill>
                <a:latin typeface="Proxima Nova Regular"/>
              </a:rPr>
              <a:t>Шаг 1. Составьте таблицу </a:t>
            </a:r>
            <a:r>
              <a:rPr lang="ru-RU" sz="2400" b="1" dirty="0" smtClean="0">
                <a:solidFill>
                  <a:srgbClr val="194983"/>
                </a:solidFill>
                <a:latin typeface="Proxima Nova Regular"/>
              </a:rPr>
              <a:t>регистрации </a:t>
            </a:r>
            <a:r>
              <a:rPr lang="ru-RU" sz="2400" b="1" dirty="0">
                <a:solidFill>
                  <a:srgbClr val="194983"/>
                </a:solidFill>
                <a:latin typeface="Proxima Nova Regular"/>
              </a:rPr>
              <a:t>ТБ по кварталам и типам ТБ</a:t>
            </a:r>
            <a:endParaRPr lang="en-ZW" sz="2400" b="1" dirty="0">
              <a:latin typeface="Proxima Nova Regular"/>
            </a:endParaRPr>
          </a:p>
        </p:txBody>
      </p:sp>
      <p:pic>
        <p:nvPicPr>
          <p:cNvPr id="11" name="Lyd 1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977281"/>
      </p:ext>
    </p:extLst>
  </p:cSld>
  <p:clrMapOvr>
    <a:masterClrMapping/>
  </p:clrMapOvr>
  <p:transition advTm="934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399" y="5791201"/>
            <a:ext cx="103493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latin typeface="Proxima Nova Regular"/>
              </a:rPr>
              <a:t>Ключевые вопросы:</a:t>
            </a:r>
          </a:p>
          <a:p>
            <a:r>
              <a:rPr lang="ru-RU" sz="2000" b="1" i="1" dirty="0">
                <a:solidFill>
                  <a:srgbClr val="FF0000"/>
                </a:solidFill>
                <a:latin typeface="Proxima Nova Regular"/>
              </a:rPr>
              <a:t>Можно ли лучше понять снижение </a:t>
            </a:r>
            <a:r>
              <a:rPr lang="ru-RU" sz="2000" b="1" i="1" dirty="0" smtClean="0">
                <a:solidFill>
                  <a:srgbClr val="FF0000"/>
                </a:solidFill>
                <a:latin typeface="Proxima Nova Regular"/>
              </a:rPr>
              <a:t>уровня регистрации ТБ </a:t>
            </a:r>
            <a:r>
              <a:rPr lang="ru-RU" sz="2000" b="1" i="1" dirty="0">
                <a:solidFill>
                  <a:srgbClr val="FF0000"/>
                </a:solidFill>
                <a:latin typeface="Proxima Nova Regular"/>
              </a:rPr>
              <a:t>для всех случаев ТБ, если мы оценим </a:t>
            </a:r>
            <a:r>
              <a:rPr lang="ru-RU" sz="2000" b="1" i="1" dirty="0" smtClean="0">
                <a:solidFill>
                  <a:srgbClr val="FF0000"/>
                </a:solidFill>
                <a:latin typeface="Proxima Nova Regular"/>
              </a:rPr>
              <a:t>уровень регистрации </a:t>
            </a:r>
            <a:r>
              <a:rPr lang="ru-RU" sz="2000" b="1" i="1" dirty="0">
                <a:solidFill>
                  <a:srgbClr val="FF0000"/>
                </a:solidFill>
                <a:latin typeface="Proxima Nova Regular"/>
              </a:rPr>
              <a:t>для каждого учреждения?</a:t>
            </a:r>
            <a:endParaRPr lang="en-ZW" sz="2000" i="1" dirty="0">
              <a:solidFill>
                <a:srgbClr val="FF0000"/>
              </a:solidFill>
              <a:latin typeface="Proxima Nova Regular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8079476"/>
              </p:ext>
            </p:extLst>
          </p:nvPr>
        </p:nvGraphicFramePr>
        <p:xfrm>
          <a:off x="1676399" y="644771"/>
          <a:ext cx="9589422" cy="53510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338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5868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842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35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09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09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709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7098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97098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</a:tblGrid>
              <a:tr h="356168">
                <a:tc>
                  <a:txBody>
                    <a:bodyPr/>
                    <a:lstStyle/>
                    <a:p>
                      <a:endParaRPr lang="en-ZW" sz="1100" b="1" dirty="0">
                        <a:effectLst/>
                        <a:latin typeface="Calibri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endParaRPr lang="en-ZW" sz="1100" b="1" dirty="0">
                        <a:effectLst/>
                        <a:latin typeface="Calibri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endParaRPr lang="en-ZW" sz="1100" b="1" dirty="0">
                        <a:effectLst/>
                        <a:latin typeface="Calibri"/>
                      </a:endParaRPr>
                    </a:p>
                  </a:txBody>
                  <a:tcPr marL="41935" marR="41935" marT="0" marB="0" anchor="b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2018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2019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114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dirty="0">
                          <a:effectLst/>
                        </a:rPr>
                        <a:t>Name of Health Facility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Кол-во за весь </a:t>
                      </a:r>
                      <a:r>
                        <a:rPr lang="nb-NO" sz="1500" b="1" dirty="0" smtClean="0">
                          <a:effectLst/>
                        </a:rPr>
                        <a:t>2018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Уровень на</a:t>
                      </a:r>
                      <a:r>
                        <a:rPr lang="nb-NO" sz="1500" b="1" dirty="0" smtClean="0">
                          <a:effectLst/>
                        </a:rPr>
                        <a:t>100</a:t>
                      </a:r>
                      <a:r>
                        <a:rPr lang="nb-NO" sz="1500" b="1" baseline="0" dirty="0" smtClean="0">
                          <a:effectLst/>
                        </a:rPr>
                        <a:t> </a:t>
                      </a:r>
                      <a:r>
                        <a:rPr lang="nb-NO" sz="1500" b="1" dirty="0">
                          <a:effectLst/>
                        </a:rPr>
                        <a:t>000 2018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1st Q 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2nd Q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3rd Q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4th Q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1st Q 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2nd Q 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A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3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96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B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4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169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C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163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4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D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66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E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160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5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No data 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F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25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920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12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G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387</a:t>
                      </a:r>
                      <a:endParaRPr lang="en-ZW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5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No data 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H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142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0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I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16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720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5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J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452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0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5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K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8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123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2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L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15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478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3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4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M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288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6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1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N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375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2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2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5789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HOSPITAL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 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9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10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3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dirty="0">
                          <a:effectLst/>
                        </a:rPr>
                        <a:t>9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4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>
                          <a:effectLst/>
                        </a:rPr>
                        <a:t>11</a:t>
                      </a:r>
                      <a:endParaRPr lang="en-ZW" sz="11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57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TOTAL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199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333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57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37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>
                          <a:effectLst/>
                        </a:rPr>
                        <a:t>43</a:t>
                      </a:r>
                      <a:endParaRPr lang="en-ZW" sz="11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62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49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24</a:t>
                      </a:r>
                      <a:endParaRPr lang="en-ZW" sz="11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1935" marR="41935" marT="0" marB="0" anchor="b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4632960" y="1786450"/>
            <a:ext cx="731520" cy="126879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32960" y="3573422"/>
            <a:ext cx="731520" cy="24320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8147" y="4367916"/>
            <a:ext cx="816333" cy="19083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506324" y="2600325"/>
            <a:ext cx="533400" cy="17145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2400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5274" y="1"/>
            <a:ext cx="9994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roxima Nova Regular"/>
              </a:rPr>
              <a:t>Шаг 2 а): </a:t>
            </a:r>
            <a:r>
              <a:rPr lang="ru-RU" sz="2800" b="1" dirty="0" smtClean="0">
                <a:latin typeface="Proxima Nova Regular"/>
              </a:rPr>
              <a:t>Разбейте регистрацию </a:t>
            </a:r>
            <a:r>
              <a:rPr lang="ru-RU" sz="2800" b="1" dirty="0">
                <a:latin typeface="Proxima Nova Regular"/>
              </a:rPr>
              <a:t>ТБ по учреждениям</a:t>
            </a:r>
            <a:endParaRPr lang="en-ZW" sz="2800" b="1" dirty="0">
              <a:latin typeface="Proxima Nova Regular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6388648"/>
      </p:ext>
    </p:extLst>
  </p:cSld>
  <p:clrMapOvr>
    <a:masterClrMapping/>
  </p:clrMapOvr>
  <p:transition advTm="7899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1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512" y="76200"/>
            <a:ext cx="9760889" cy="682752"/>
          </a:xfrm>
        </p:spPr>
        <p:txBody>
          <a:bodyPr/>
          <a:lstStyle/>
          <a:p>
            <a:r>
              <a:rPr lang="en-ZW" sz="2800" dirty="0">
                <a:solidFill>
                  <a:schemeClr val="tx1"/>
                </a:solidFill>
                <a:latin typeface="Proxima Nova Regular"/>
              </a:rPr>
              <a:t>Step 2 b): Comparison of TB notifications by facility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 1"/>
          <p:cNvGraphicFramePr/>
          <p:nvPr/>
        </p:nvGraphicFramePr>
        <p:xfrm>
          <a:off x="1547853" y="1066800"/>
          <a:ext cx="8815347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49123"/>
      </p:ext>
    </p:extLst>
  </p:cSld>
  <p:clrMapOvr>
    <a:masterClrMapping/>
  </p:clrMapOvr>
  <p:transition advTm="440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258306" y="996566"/>
            <a:ext cx="11933695" cy="6679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3600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РЕЗЮМЕ сильных и слабых сторон: </a:t>
            </a:r>
            <a:r>
              <a:rPr lang="ru-RU" sz="3467" b="1" cap="all" dirty="0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регистрация ТБ</a:t>
            </a:r>
            <a:endParaRPr lang="en-US" sz="3467" b="1" cap="all" dirty="0">
              <a:solidFill>
                <a:srgbClr val="132E5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907271"/>
              </p:ext>
            </p:extLst>
          </p:nvPr>
        </p:nvGraphicFramePr>
        <p:xfrm>
          <a:off x="678512" y="1826682"/>
          <a:ext cx="10951595" cy="373907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094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1421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Сильные стороны</a:t>
                      </a:r>
                      <a:endParaRPr lang="en-ZW" sz="32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dirty="0" smtClean="0">
                          <a:latin typeface="Arial Narrow" panose="020B0606020202030204" pitchFamily="34" charset="0"/>
                        </a:rPr>
                        <a:t>Вызовы</a:t>
                      </a:r>
                      <a:endParaRPr lang="en-ZW" sz="2700" dirty="0">
                        <a:latin typeface="Arial Narrow" panose="020B0606020202030204" pitchFamily="34" charset="0"/>
                      </a:endParaRPr>
                    </a:p>
                    <a:p>
                      <a:endParaRPr lang="en-ZW" sz="21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2035">
                <a:tc>
                  <a:txBody>
                    <a:bodyPr/>
                    <a:lstStyle/>
                    <a:p>
                      <a:endParaRPr lang="en-ZW" sz="32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27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Неполные данные:  не все учреждения отправляют отчеты</a:t>
                      </a: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13709">
                <a:tc>
                  <a:txBody>
                    <a:bodyPr/>
                    <a:lstStyle/>
                    <a:p>
                      <a:endParaRPr lang="en-ZW" sz="24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kumimoji="0" lang="ru-RU" sz="27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Большой разброс показателей заболеваемости ТБ среди учреждений</a:t>
                      </a: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88173">
                <a:tc>
                  <a:txBody>
                    <a:bodyPr/>
                    <a:lstStyle/>
                    <a:p>
                      <a:endParaRPr lang="en-ZW" sz="240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ru-RU" sz="27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rial Narrow" panose="020B0606020202030204" pitchFamily="34" charset="0"/>
                        </a:rPr>
                        <a:t>Тенденция к снижению регистрации туберкулеза в 1 и 2 кв.2019 г.</a:t>
                      </a: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54364"/>
      </p:ext>
    </p:extLst>
  </p:cSld>
  <p:clrMapOvr>
    <a:masterClrMapping/>
  </p:clrMapOvr>
  <p:transition advTm="164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258306" y="996566"/>
            <a:ext cx="11220772" cy="6679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3467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Табулирование и анализ: лечение ТБ-ВИЧ</a:t>
            </a:r>
            <a:endParaRPr lang="en-US" sz="3467" b="1" cap="all" dirty="0">
              <a:solidFill>
                <a:srgbClr val="132E5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305" y="1746144"/>
            <a:ext cx="11795872" cy="583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733" dirty="0" smtClean="0">
                <a:latin typeface="Arial Narrow" panose="020B0606020202030204" pitchFamily="34" charset="0"/>
              </a:rPr>
              <a:t>Проведите </a:t>
            </a:r>
            <a:r>
              <a:rPr lang="ru-RU" sz="3733" dirty="0">
                <a:latin typeface="Arial Narrow" panose="020B0606020202030204" pitchFamily="34" charset="0"/>
              </a:rPr>
              <a:t>тестирование всех людей с туберкулезом на ВИЧ, при необходимости начните </a:t>
            </a:r>
            <a:r>
              <a:rPr lang="ru-RU" sz="3733" dirty="0" smtClean="0">
                <a:latin typeface="Arial Narrow" panose="020B0606020202030204" pitchFamily="34" charset="0"/>
              </a:rPr>
              <a:t>ХПТ </a:t>
            </a:r>
            <a:r>
              <a:rPr lang="ru-RU" sz="3733" dirty="0">
                <a:latin typeface="Arial Narrow" panose="020B0606020202030204" pitchFamily="34" charset="0"/>
              </a:rPr>
              <a:t>и </a:t>
            </a:r>
            <a:r>
              <a:rPr lang="ru-RU" sz="3733" dirty="0" smtClean="0">
                <a:latin typeface="Arial Narrow" panose="020B0606020202030204" pitchFamily="34" charset="0"/>
              </a:rPr>
              <a:t>АРВТ </a:t>
            </a:r>
            <a:r>
              <a:rPr lang="ru-RU" sz="3733" dirty="0">
                <a:latin typeface="Arial Narrow" panose="020B0606020202030204" pitchFamily="34" charset="0"/>
              </a:rPr>
              <a:t>и запишите результат теста на ВИЧ и </a:t>
            </a:r>
            <a:r>
              <a:rPr lang="ru-RU" sz="3733" dirty="0" smtClean="0">
                <a:latin typeface="Arial Narrow" panose="020B0606020202030204" pitchFamily="34" charset="0"/>
              </a:rPr>
              <a:t>помощь </a:t>
            </a:r>
            <a:r>
              <a:rPr lang="ru-RU" sz="3733" dirty="0">
                <a:latin typeface="Arial Narrow" panose="020B0606020202030204" pitchFamily="34" charset="0"/>
              </a:rPr>
              <a:t>при ВИЧ:</a:t>
            </a:r>
          </a:p>
          <a:p>
            <a:r>
              <a:rPr lang="ru-RU" sz="3733" dirty="0">
                <a:latin typeface="Arial Narrow" panose="020B0606020202030204" pitchFamily="34" charset="0"/>
              </a:rPr>
              <a:t># 6:% людей с туберкулезом с известным результатом теста на ВИЧ</a:t>
            </a:r>
          </a:p>
          <a:p>
            <a:r>
              <a:rPr lang="ru-RU" sz="3733" dirty="0">
                <a:latin typeface="Arial Narrow" panose="020B0606020202030204" pitchFamily="34" charset="0"/>
              </a:rPr>
              <a:t># 7:% людей с туберкулезом и результатами тестирования на ВИЧ, которые являются ВИЧ +</a:t>
            </a:r>
          </a:p>
          <a:p>
            <a:r>
              <a:rPr lang="ru-RU" sz="3733" dirty="0">
                <a:latin typeface="Arial Narrow" panose="020B0606020202030204" pitchFamily="34" charset="0"/>
              </a:rPr>
              <a:t># 8:% ЛЖВ и ТБ, получающих </a:t>
            </a:r>
            <a:r>
              <a:rPr lang="ru-RU" sz="3733" dirty="0" smtClean="0">
                <a:latin typeface="Arial Narrow" panose="020B0606020202030204" pitchFamily="34" charset="0"/>
              </a:rPr>
              <a:t>ХПТ</a:t>
            </a:r>
            <a:endParaRPr lang="ru-RU" sz="3733" dirty="0">
              <a:latin typeface="Arial Narrow" panose="020B0606020202030204" pitchFamily="34" charset="0"/>
            </a:endParaRPr>
          </a:p>
          <a:p>
            <a:r>
              <a:rPr lang="ru-RU" sz="3733" dirty="0">
                <a:latin typeface="Arial Narrow" panose="020B0606020202030204" pitchFamily="34" charset="0"/>
              </a:rPr>
              <a:t># 9:% ЛЖВ и ТБ, получающих </a:t>
            </a:r>
            <a:r>
              <a:rPr lang="ru-RU" sz="3733" dirty="0" smtClean="0">
                <a:latin typeface="Arial Narrow" panose="020B0606020202030204" pitchFamily="34" charset="0"/>
              </a:rPr>
              <a:t>АРВТ</a:t>
            </a:r>
            <a:endParaRPr lang="nb-NO" sz="3733" dirty="0">
              <a:latin typeface="Arial Narrow" panose="020B0606020202030204" pitchFamily="34" charset="0"/>
            </a:endParaRPr>
          </a:p>
          <a:p>
            <a:endParaRPr lang="en-GB" sz="3733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05186"/>
      </p:ext>
    </p:extLst>
  </p:cSld>
  <p:clrMapOvr>
    <a:masterClrMapping/>
  </p:clrMapOvr>
  <p:transition advTm="44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033870"/>
              </p:ext>
            </p:extLst>
          </p:nvPr>
        </p:nvGraphicFramePr>
        <p:xfrm>
          <a:off x="1676400" y="1295402"/>
          <a:ext cx="8839202" cy="339670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050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2706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067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650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Period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Мероприятия ТБ/ВИЧ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en-ZW" sz="15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Пациенты с ТБ с </a:t>
                      </a:r>
                      <a:r>
                        <a:rPr lang="ru-RU" sz="1600" b="1" dirty="0" err="1" smtClean="0">
                          <a:effectLst/>
                        </a:rPr>
                        <a:t>результ</a:t>
                      </a:r>
                      <a:r>
                        <a:rPr lang="ru-RU" sz="1600" b="1" dirty="0" smtClean="0">
                          <a:effectLst/>
                        </a:rPr>
                        <a:t>. Теста на ВИЧ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ВИЧ+ пациенты с ТБ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ВИЧ+ пациенты с ТБ на ХПТ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ВИЧ+ пациенты с ТБ на АРВТ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50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1st Q  2018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79 %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71 %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97 %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72 %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50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2nd Q 2018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92 %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74 %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64 %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64 %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50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3rd Q 2018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98 %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83 %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89 %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77 %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50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4th Q 2018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103 %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77 %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86 %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82 %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650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All 2018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100 %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71 %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74 %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71 %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506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600" dirty="0">
                          <a:effectLst/>
                        </a:rPr>
                        <a:t>1st Q 2019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b="1" dirty="0">
                          <a:effectLst/>
                        </a:rPr>
                        <a:t>117 %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>
                          <a:effectLst/>
                        </a:rPr>
                        <a:t>86 %</a:t>
                      </a:r>
                      <a:endParaRPr lang="en-ZW" sz="15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0 %</a:t>
                      </a:r>
                      <a:endParaRPr lang="en-ZW" sz="15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9488" y="4505207"/>
            <a:ext cx="8839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Proxima Nova Regular"/>
              </a:rPr>
              <a:t>Ключевые вопросы</a:t>
            </a:r>
            <a:r>
              <a:rPr lang="en-ZW" sz="2400" b="1" i="1" dirty="0" smtClean="0">
                <a:solidFill>
                  <a:srgbClr val="FF0000"/>
                </a:solidFill>
                <a:latin typeface="Proxima Nova Regular"/>
              </a:rPr>
              <a:t>:</a:t>
            </a:r>
            <a:endParaRPr lang="en-ZW" sz="2400" b="1" i="1" dirty="0">
              <a:solidFill>
                <a:srgbClr val="FF0000"/>
              </a:solidFill>
              <a:latin typeface="Proxima Nova Regular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0000"/>
                </a:solidFill>
                <a:latin typeface="Proxima Nova Regular"/>
              </a:rPr>
              <a:t>Все ли пациенты с ТБ знают свой результат на ВИЧ</a:t>
            </a:r>
            <a:r>
              <a:rPr lang="en-US" sz="2400" i="1" dirty="0" smtClean="0">
                <a:solidFill>
                  <a:srgbClr val="FF0000"/>
                </a:solidFill>
                <a:latin typeface="Proxima Nova Regular"/>
              </a:rPr>
              <a:t>? </a:t>
            </a:r>
            <a:endParaRPr lang="en-US" sz="2400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5" name="Oval 4"/>
          <p:cNvSpPr/>
          <p:nvPr/>
        </p:nvSpPr>
        <p:spPr>
          <a:xfrm>
            <a:off x="3962400" y="3352800"/>
            <a:ext cx="762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6" name="Oval 5"/>
          <p:cNvSpPr/>
          <p:nvPr/>
        </p:nvSpPr>
        <p:spPr>
          <a:xfrm>
            <a:off x="3962400" y="4114800"/>
            <a:ext cx="762000" cy="304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7" name="Rectangle 6"/>
          <p:cNvSpPr/>
          <p:nvPr/>
        </p:nvSpPr>
        <p:spPr>
          <a:xfrm>
            <a:off x="7391400" y="2209800"/>
            <a:ext cx="685800" cy="2209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8" name="Rectangle 7"/>
          <p:cNvSpPr/>
          <p:nvPr/>
        </p:nvSpPr>
        <p:spPr>
          <a:xfrm>
            <a:off x="9220200" y="2209800"/>
            <a:ext cx="685800" cy="2209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9" name="TextBox 8"/>
          <p:cNvSpPr txBox="1"/>
          <p:nvPr/>
        </p:nvSpPr>
        <p:spPr>
          <a:xfrm>
            <a:off x="429488" y="4876800"/>
            <a:ext cx="1274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FF0000"/>
              </a:solidFill>
              <a:latin typeface="Proxima Nova Regular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400" i="1" dirty="0">
                <a:solidFill>
                  <a:srgbClr val="FF0000"/>
                </a:solidFill>
                <a:latin typeface="Proxima Nova Regular"/>
              </a:rPr>
              <a:t>Все ли ВИЧ-инфицированные пациенты получают </a:t>
            </a:r>
            <a:r>
              <a:rPr lang="ru-RU" sz="2400" i="1" dirty="0" smtClean="0">
                <a:solidFill>
                  <a:srgbClr val="FF0000"/>
                </a:solidFill>
                <a:latin typeface="Proxima Nova Regular"/>
              </a:rPr>
              <a:t>ХПТ </a:t>
            </a:r>
            <a:r>
              <a:rPr lang="ru-RU" sz="2400" i="1" dirty="0">
                <a:solidFill>
                  <a:srgbClr val="FF0000"/>
                </a:solidFill>
                <a:latin typeface="Proxima Nova Regular"/>
              </a:rPr>
              <a:t>и </a:t>
            </a:r>
            <a:r>
              <a:rPr lang="ru-RU" sz="2400" i="1" dirty="0" smtClean="0">
                <a:solidFill>
                  <a:srgbClr val="FF0000"/>
                </a:solidFill>
                <a:latin typeface="Proxima Nova Regular"/>
              </a:rPr>
              <a:t>АРВТ?</a:t>
            </a:r>
            <a:endParaRPr lang="en-US" sz="2400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9488" y="5267207"/>
            <a:ext cx="8839200" cy="1038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endParaRPr lang="en-US" sz="2400" i="1" dirty="0">
              <a:solidFill>
                <a:srgbClr val="FF0000"/>
              </a:solidFill>
              <a:latin typeface="Proxima Nova Regular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400" i="1" dirty="0" smtClean="0">
                <a:solidFill>
                  <a:srgbClr val="FF0000"/>
                </a:solidFill>
                <a:latin typeface="Proxima Nova Regular"/>
              </a:rPr>
              <a:t>Проблемы с качеством данных</a:t>
            </a:r>
            <a:r>
              <a:rPr lang="en-US" sz="2400" i="1" dirty="0" smtClean="0">
                <a:solidFill>
                  <a:srgbClr val="FF0000"/>
                </a:solidFill>
                <a:latin typeface="Proxima Nova Regular"/>
              </a:rPr>
              <a:t>?</a:t>
            </a:r>
            <a:endParaRPr lang="en-ZW" sz="2400" i="1" dirty="0">
              <a:solidFill>
                <a:srgbClr val="FF0000"/>
              </a:solidFill>
              <a:latin typeface="Proxima Nova Regular"/>
            </a:endParaRPr>
          </a:p>
          <a:p>
            <a:endParaRPr lang="en-ZW" sz="1351" i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43300" y="1714500"/>
            <a:ext cx="1676400" cy="533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12" name="TextBox 11"/>
          <p:cNvSpPr txBox="1"/>
          <p:nvPr/>
        </p:nvSpPr>
        <p:spPr>
          <a:xfrm>
            <a:off x="190831" y="152401"/>
            <a:ext cx="108031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Proxima Nova Regular"/>
              </a:rPr>
              <a:t>Шаг 1. Рассчитайте </a:t>
            </a:r>
            <a:r>
              <a:rPr lang="ru-RU" sz="2800" b="1" dirty="0" smtClean="0">
                <a:latin typeface="Proxima Nova Regular"/>
              </a:rPr>
              <a:t>индикаторы </a:t>
            </a:r>
            <a:r>
              <a:rPr lang="ru-RU" sz="2800" b="1" dirty="0">
                <a:latin typeface="Proxima Nova Regular"/>
              </a:rPr>
              <a:t>ВИЧ среди всех случаев ТБ по </a:t>
            </a:r>
            <a:r>
              <a:rPr lang="ru-RU" sz="2800" b="1" dirty="0" err="1" smtClean="0">
                <a:latin typeface="Proxima Nova Regular"/>
              </a:rPr>
              <a:t>кв</a:t>
            </a:r>
            <a:endParaRPr lang="en-ZW" sz="2800" b="1" dirty="0">
              <a:latin typeface="Proxima Nova Regular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402150"/>
      </p:ext>
    </p:extLst>
  </p:cSld>
  <p:clrMapOvr>
    <a:masterClrMapping/>
  </p:clrMapOvr>
  <p:transition advTm="7484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1394379" y="1158773"/>
            <a:ext cx="11933695" cy="6679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3200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РЕЗЮМЕ сильных и слабых сторон: </a:t>
            </a:r>
            <a:r>
              <a:rPr lang="ru-RU" sz="3467" b="1" cap="all" dirty="0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ТБ/</a:t>
            </a:r>
            <a:r>
              <a:rPr lang="ru-RU" sz="3467" b="1" cap="all" dirty="0" err="1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вич</a:t>
            </a:r>
            <a:endParaRPr lang="en-US" sz="3467" b="1" cap="all" dirty="0">
              <a:solidFill>
                <a:srgbClr val="132E5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5674203"/>
              </p:ext>
            </p:extLst>
          </p:nvPr>
        </p:nvGraphicFramePr>
        <p:xfrm>
          <a:off x="678512" y="1826681"/>
          <a:ext cx="10951594" cy="357632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8627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88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Сильные стороны</a:t>
                      </a:r>
                      <a:endParaRPr lang="en-ZW" sz="32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dirty="0" smtClean="0">
                          <a:latin typeface="Arial Narrow" panose="020B0606020202030204" pitchFamily="34" charset="0"/>
                        </a:rPr>
                        <a:t>Вызовы</a:t>
                      </a:r>
                      <a:endParaRPr lang="en-ZW" sz="2700" dirty="0">
                        <a:latin typeface="Arial Narrow" panose="020B0606020202030204" pitchFamily="34" charset="0"/>
                      </a:endParaRPr>
                    </a:p>
                    <a:p>
                      <a:endParaRPr lang="en-ZW" sz="21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pPr fontAlgn="t"/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Большинству пациентов известен их ВИЧ-статус</a:t>
                      </a:r>
                      <a:r>
                        <a:rPr lang="ru-RU" sz="18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 2 кв.2019 г.</a:t>
                      </a:r>
                      <a:endParaRPr lang="ru-RU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2700" dirty="0" smtClean="0">
                          <a:latin typeface="Arial Narrow" panose="020B0606020202030204" pitchFamily="34" charset="0"/>
                        </a:rPr>
                        <a:t>Неизвестно качество данных</a:t>
                      </a:r>
                      <a:endParaRPr lang="en-US" sz="2700" dirty="0"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004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dirty="0" smtClean="0">
                          <a:latin typeface="Arial Narrow" panose="020B0606020202030204" pitchFamily="34" charset="0"/>
                        </a:rPr>
                        <a:t>Высокий (хотя и непостоянный) охват ХПТ и АРВТ</a:t>
                      </a:r>
                      <a:endParaRPr lang="en-ZW" sz="2400" dirty="0"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38424"/>
      </p:ext>
    </p:extLst>
  </p:cSld>
  <p:clrMapOvr>
    <a:masterClrMapping/>
  </p:clrMapOvr>
  <p:transition advTm="262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258306" y="996566"/>
            <a:ext cx="12945076" cy="6679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800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Табулирование и анализ: результаты лечения туберкулеза</a:t>
            </a:r>
            <a:endParaRPr lang="en-US" sz="2800" b="1" cap="all" dirty="0">
              <a:solidFill>
                <a:srgbClr val="132E5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8305" y="1746143"/>
            <a:ext cx="11795872" cy="4606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Arial Narrow" panose="020B0606020202030204" pitchFamily="34" charset="0"/>
              </a:rPr>
              <a:t>Оцените </a:t>
            </a:r>
            <a:r>
              <a:rPr lang="ru-RU" sz="3200" dirty="0">
                <a:latin typeface="Arial Narrow" panose="020B0606020202030204" pitchFamily="34" charset="0"/>
              </a:rPr>
              <a:t>и </a:t>
            </a:r>
            <a:r>
              <a:rPr lang="ru-RU" sz="3200" dirty="0" smtClean="0">
                <a:latin typeface="Arial Narrow" panose="020B0606020202030204" pitchFamily="34" charset="0"/>
              </a:rPr>
              <a:t>успешно вылечите всех </a:t>
            </a:r>
            <a:r>
              <a:rPr lang="ru-RU" sz="3200" dirty="0">
                <a:latin typeface="Arial Narrow" panose="020B0606020202030204" pitchFamily="34" charset="0"/>
              </a:rPr>
              <a:t>людей с туберкулезом и запишите результаты их лечения:</a:t>
            </a:r>
          </a:p>
          <a:p>
            <a:r>
              <a:rPr lang="ru-RU" sz="3200" dirty="0">
                <a:latin typeface="Arial Narrow" panose="020B0606020202030204" pitchFamily="34" charset="0"/>
              </a:rPr>
              <a:t>№11 и 12:% всех случаев ТБ, успешно </a:t>
            </a:r>
            <a:r>
              <a:rPr lang="ru-RU" sz="3200" dirty="0" smtClean="0">
                <a:latin typeface="Arial Narrow" panose="020B0606020202030204" pitchFamily="34" charset="0"/>
              </a:rPr>
              <a:t>излеченных</a:t>
            </a:r>
            <a:endParaRPr lang="ru-RU" sz="3200" dirty="0">
              <a:latin typeface="Arial Narrow" panose="020B0606020202030204" pitchFamily="34" charset="0"/>
            </a:endParaRPr>
          </a:p>
          <a:p>
            <a:r>
              <a:rPr lang="ru-RU" sz="3200" dirty="0">
                <a:latin typeface="Arial Narrow" panose="020B0606020202030204" pitchFamily="34" charset="0"/>
              </a:rPr>
              <a:t># 13:% всех случаев туберкулеза </a:t>
            </a:r>
            <a:r>
              <a:rPr lang="ru-RU" sz="3200" dirty="0" smtClean="0">
                <a:latin typeface="Arial Narrow" panose="020B0606020202030204" pitchFamily="34" charset="0"/>
              </a:rPr>
              <a:t>с неуспешным лечением</a:t>
            </a:r>
            <a:endParaRPr lang="ru-RU" sz="3200" dirty="0">
              <a:latin typeface="Arial Narrow" panose="020B0606020202030204" pitchFamily="34" charset="0"/>
            </a:endParaRPr>
          </a:p>
          <a:p>
            <a:r>
              <a:rPr lang="ru-RU" sz="3200" dirty="0">
                <a:latin typeface="Arial Narrow" panose="020B0606020202030204" pitchFamily="34" charset="0"/>
              </a:rPr>
              <a:t># 14:% всех случаев ТБ, потерянных для последующего наблюдения</a:t>
            </a:r>
          </a:p>
          <a:p>
            <a:r>
              <a:rPr lang="ru-RU" sz="3200" dirty="0">
                <a:latin typeface="Arial Narrow" panose="020B0606020202030204" pitchFamily="34" charset="0"/>
              </a:rPr>
              <a:t># 15:% всех заболевших </a:t>
            </a:r>
            <a:r>
              <a:rPr lang="ru-RU" sz="3200" dirty="0" smtClean="0">
                <a:latin typeface="Arial Narrow" panose="020B0606020202030204" pitchFamily="34" charset="0"/>
              </a:rPr>
              <a:t>туберкулезом, которые умерли</a:t>
            </a:r>
            <a:endParaRPr lang="ru-RU" sz="3200" dirty="0">
              <a:latin typeface="Arial Narrow" panose="020B0606020202030204" pitchFamily="34" charset="0"/>
            </a:endParaRPr>
          </a:p>
          <a:p>
            <a:r>
              <a:rPr lang="ru-RU" sz="3200" dirty="0">
                <a:latin typeface="Arial Narrow" panose="020B0606020202030204" pitchFamily="34" charset="0"/>
              </a:rPr>
              <a:t>№16:% всех случаев ТБ, «не прошедших оценку» (следует разделить на </a:t>
            </a:r>
            <a:r>
              <a:rPr lang="ru-RU" sz="3200" dirty="0" smtClean="0">
                <a:latin typeface="Arial Narrow" panose="020B0606020202030204" pitchFamily="34" charset="0"/>
              </a:rPr>
              <a:t>«выбыл» </a:t>
            </a:r>
            <a:r>
              <a:rPr lang="ru-RU" sz="3200" dirty="0">
                <a:latin typeface="Arial Narrow" panose="020B0606020202030204" pitchFamily="34" charset="0"/>
              </a:rPr>
              <a:t>и «неизвестный исход»)</a:t>
            </a:r>
            <a:endParaRPr lang="en-US" sz="3200" dirty="0">
              <a:latin typeface="Arial Narrow" panose="020B0606020202030204" pitchFamily="34" charset="0"/>
            </a:endParaRPr>
          </a:p>
          <a:p>
            <a:endParaRPr lang="en-GB" sz="3733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088"/>
      </p:ext>
    </p:extLst>
  </p:cSld>
  <p:clrMapOvr>
    <a:masterClrMapping/>
  </p:clrMapOvr>
  <p:transition advTm="49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10484" y="1354244"/>
            <a:ext cx="7468126" cy="554000"/>
          </a:xfrm>
        </p:spPr>
        <p:txBody>
          <a:bodyPr>
            <a:noAutofit/>
          </a:bodyPr>
          <a:lstStyle/>
          <a:p>
            <a:r>
              <a:rPr lang="ru-RU" sz="1600" dirty="0"/>
              <a:t>Анализ данных о туберкулезе</a:t>
            </a:r>
            <a:endParaRPr lang="nb-NO" sz="28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sz="2400" dirty="0"/>
              <a:t>Избранные показатели за один конкретный квартал или год по сравнению с ожидаемыми результатами</a:t>
            </a:r>
          </a:p>
          <a:p>
            <a:pPr lvl="0"/>
            <a:r>
              <a:rPr lang="ru-RU" sz="2400" dirty="0"/>
              <a:t>Тренды: изменения с течением времени - ежеквартально или ежегодно</a:t>
            </a:r>
            <a:br>
              <a:rPr lang="ru-RU" sz="2400" dirty="0"/>
            </a:br>
            <a:r>
              <a:rPr lang="ru-RU" sz="2400" dirty="0"/>
              <a:t>Последний квартал (или год) самый важный</a:t>
            </a:r>
            <a:br>
              <a:rPr lang="ru-RU" sz="2400" dirty="0"/>
            </a:br>
            <a:r>
              <a:rPr lang="ru-RU" sz="2400" dirty="0"/>
              <a:t>Различия между областями</a:t>
            </a:r>
            <a:endParaRPr lang="nb-NO" sz="3200" dirty="0"/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4463"/>
      </p:ext>
    </p:extLst>
  </p:cSld>
  <p:clrMapOvr>
    <a:masterClrMapping/>
  </p:clrMapOvr>
  <p:transition advTm="317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249640"/>
              </p:ext>
            </p:extLst>
          </p:nvPr>
        </p:nvGraphicFramePr>
        <p:xfrm>
          <a:off x="1752599" y="990938"/>
          <a:ext cx="8839201" cy="404850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953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72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2758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599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88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154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71545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698296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728351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102819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r>
                        <a:rPr lang="en-US" sz="1500" b="1" dirty="0">
                          <a:effectLst/>
                        </a:rPr>
                        <a:t>Quarter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Не </a:t>
                      </a:r>
                      <a:r>
                        <a:rPr lang="ru-RU" sz="1500" b="1" dirty="0" err="1" smtClean="0">
                          <a:effectLst/>
                        </a:rPr>
                        <a:t>зарегистр</a:t>
                      </a:r>
                      <a:r>
                        <a:rPr lang="ru-RU" sz="1500" b="1" dirty="0" smtClean="0">
                          <a:effectLst/>
                        </a:rPr>
                        <a:t>.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Кол-во </a:t>
                      </a:r>
                      <a:r>
                        <a:rPr lang="ru-RU" sz="1500" b="1" dirty="0" err="1" smtClean="0">
                          <a:effectLst/>
                        </a:rPr>
                        <a:t>заверш</a:t>
                      </a:r>
                      <a:r>
                        <a:rPr lang="ru-RU" sz="1500" b="1" dirty="0" smtClean="0">
                          <a:effectLst/>
                        </a:rPr>
                        <a:t>. лечение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умерли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Потеряны</a:t>
                      </a:r>
                      <a:r>
                        <a:rPr lang="ru-RU" sz="15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для наблюдения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err="1" smtClean="0">
                          <a:effectLst/>
                        </a:rPr>
                        <a:t>Неуспеш</a:t>
                      </a:r>
                      <a:r>
                        <a:rPr lang="ru-RU" sz="1500" b="1" dirty="0" smtClean="0">
                          <a:effectLst/>
                        </a:rPr>
                        <a:t>. лечение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err="1" smtClean="0">
                          <a:effectLst/>
                        </a:rPr>
                        <a:t>Неоценено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% </a:t>
                      </a:r>
                      <a:r>
                        <a:rPr lang="ru-RU" sz="1500" b="1" dirty="0" smtClean="0">
                          <a:effectLst/>
                        </a:rPr>
                        <a:t>успешность лечен.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% </a:t>
                      </a:r>
                      <a:r>
                        <a:rPr lang="ru-RU" sz="1500" b="1" dirty="0" err="1" smtClean="0">
                          <a:effectLst/>
                        </a:rPr>
                        <a:t>ур</a:t>
                      </a:r>
                      <a:r>
                        <a:rPr lang="ru-RU" sz="1500" b="1" dirty="0" smtClean="0">
                          <a:effectLst/>
                        </a:rPr>
                        <a:t>. </a:t>
                      </a:r>
                      <a:r>
                        <a:rPr lang="ru-RU" sz="1500" b="1" dirty="0" err="1" smtClean="0">
                          <a:effectLst/>
                        </a:rPr>
                        <a:t>Смертн</a:t>
                      </a:r>
                      <a:r>
                        <a:rPr lang="ru-RU" sz="1500" b="1" dirty="0" smtClean="0">
                          <a:effectLst/>
                        </a:rPr>
                        <a:t>.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500" b="1" dirty="0">
                          <a:effectLst/>
                        </a:rPr>
                        <a:t>%</a:t>
                      </a:r>
                      <a:endParaRPr lang="en-ZW" sz="1500" b="1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500" b="1" dirty="0" smtClean="0">
                          <a:effectLst/>
                        </a:rPr>
                        <a:t>Потерян. Набл. 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1st Q 2017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56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35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13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8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0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0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63 %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23%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14%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430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2nd Q 2017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28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21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5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1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0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1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75 %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18%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4%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3rd Q 2017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43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35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7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1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0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0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81 %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16%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4th Q 2017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38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25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3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1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0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9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66 %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8%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3%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b="1" dirty="0">
                          <a:effectLst/>
                        </a:rPr>
                        <a:t>All 2017</a:t>
                      </a:r>
                      <a:endParaRPr lang="en-ZW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b="1">
                          <a:effectLst/>
                        </a:rPr>
                        <a:t>165</a:t>
                      </a:r>
                      <a:endParaRPr lang="en-ZW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b="1">
                          <a:effectLst/>
                        </a:rPr>
                        <a:t>116</a:t>
                      </a:r>
                      <a:endParaRPr lang="en-ZW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b="1">
                          <a:effectLst/>
                        </a:rPr>
                        <a:t>28</a:t>
                      </a:r>
                      <a:endParaRPr lang="en-ZW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b="1">
                          <a:effectLst/>
                        </a:rPr>
                        <a:t>11</a:t>
                      </a:r>
                      <a:endParaRPr lang="en-ZW" sz="16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b="1" dirty="0">
                          <a:effectLst/>
                        </a:rPr>
                        <a:t>0</a:t>
                      </a:r>
                      <a:endParaRPr lang="en-ZW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b="1" dirty="0">
                          <a:effectLst/>
                        </a:rPr>
                        <a:t>10</a:t>
                      </a:r>
                      <a:endParaRPr lang="en-ZW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 dirty="0">
                          <a:effectLst/>
                        </a:rPr>
                        <a:t>70 %</a:t>
                      </a:r>
                      <a:endParaRPr lang="en-ZW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 dirty="0">
                          <a:effectLst/>
                        </a:rPr>
                        <a:t>17%</a:t>
                      </a:r>
                      <a:endParaRPr lang="en-ZW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1" dirty="0">
                          <a:effectLst/>
                        </a:rPr>
                        <a:t>7%</a:t>
                      </a:r>
                      <a:endParaRPr lang="en-ZW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1st Q 2018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53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46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0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2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1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4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87 %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0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4%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715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 dirty="0">
                          <a:effectLst/>
                        </a:rPr>
                        <a:t>1st Q</a:t>
                      </a:r>
                      <a:r>
                        <a:rPr lang="nb-NO" sz="1900" baseline="0" dirty="0">
                          <a:effectLst/>
                        </a:rPr>
                        <a:t> </a:t>
                      </a:r>
                      <a:r>
                        <a:rPr lang="nb-NO" sz="1900" dirty="0">
                          <a:effectLst/>
                        </a:rPr>
                        <a:t>2018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33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23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8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0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2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900">
                          <a:effectLst/>
                        </a:rPr>
                        <a:t>0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70 %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>
                          <a:effectLst/>
                        </a:rPr>
                        <a:t>24%</a:t>
                      </a:r>
                      <a:endParaRPr lang="en-ZW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dirty="0">
                          <a:effectLst/>
                        </a:rPr>
                        <a:t>0</a:t>
                      </a:r>
                      <a:endParaRPr lang="en-ZW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1" marR="44451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8229600" y="2438400"/>
            <a:ext cx="838200" cy="23023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6" name="TextBox 5"/>
          <p:cNvSpPr txBox="1"/>
          <p:nvPr/>
        </p:nvSpPr>
        <p:spPr>
          <a:xfrm>
            <a:off x="1828800" y="4740782"/>
            <a:ext cx="6410922" cy="7487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133" b="1" i="1" dirty="0" smtClean="0">
                <a:solidFill>
                  <a:srgbClr val="FF0000"/>
                </a:solidFill>
                <a:latin typeface="Proxima Nova Regular"/>
              </a:rPr>
              <a:t>Ключевые вопросы</a:t>
            </a:r>
            <a:r>
              <a:rPr lang="en-ZW" sz="2133" b="1" i="1" dirty="0" smtClean="0">
                <a:solidFill>
                  <a:srgbClr val="FF0000"/>
                </a:solidFill>
                <a:latin typeface="Proxima Nova Regular"/>
              </a:rPr>
              <a:t>:</a:t>
            </a:r>
            <a:endParaRPr lang="en-ZW" sz="2133" b="1" i="1" dirty="0">
              <a:solidFill>
                <a:srgbClr val="FF0000"/>
              </a:solidFill>
              <a:latin typeface="Proxima Nova Regular"/>
            </a:endParaRP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133" i="1" dirty="0">
                <a:solidFill>
                  <a:srgbClr val="FF0000"/>
                </a:solidFill>
                <a:latin typeface="Proxima Nova Regular"/>
              </a:rPr>
              <a:t>Есть ли пациенты без результата лечения?</a:t>
            </a:r>
            <a:endParaRPr lang="en-ZW" sz="2133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90329" y="2438400"/>
            <a:ext cx="763073" cy="23023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8" name="Rectangle 7"/>
          <p:cNvSpPr/>
          <p:nvPr/>
        </p:nvSpPr>
        <p:spPr>
          <a:xfrm>
            <a:off x="9144000" y="2438400"/>
            <a:ext cx="1447800" cy="2302381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W" sz="1351"/>
          </a:p>
        </p:txBody>
      </p:sp>
      <p:sp>
        <p:nvSpPr>
          <p:cNvPr id="9" name="TextBox 8"/>
          <p:cNvSpPr txBox="1"/>
          <p:nvPr/>
        </p:nvSpPr>
        <p:spPr>
          <a:xfrm>
            <a:off x="1828800" y="5380672"/>
            <a:ext cx="7184980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133" i="1" dirty="0">
                <a:solidFill>
                  <a:srgbClr val="FF0000"/>
                </a:solidFill>
                <a:latin typeface="Proxima Nova Regular"/>
              </a:rPr>
              <a:t>Какой процент пациентов был успешно вылечен</a:t>
            </a:r>
            <a:r>
              <a:rPr lang="en-GB" sz="2133" i="1" dirty="0" smtClean="0">
                <a:solidFill>
                  <a:srgbClr val="FF0000"/>
                </a:solidFill>
                <a:latin typeface="Proxima Nova Regular"/>
              </a:rPr>
              <a:t>?</a:t>
            </a:r>
            <a:endParaRPr lang="en-ZW" sz="2133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30044" y="5738791"/>
            <a:ext cx="8827481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ru-RU" sz="2133" i="1" dirty="0">
                <a:solidFill>
                  <a:srgbClr val="FF0000"/>
                </a:solidFill>
                <a:latin typeface="Proxima Nova Regular"/>
              </a:rPr>
              <a:t>Какой процент пациентов </a:t>
            </a:r>
            <a:r>
              <a:rPr lang="ru-RU" sz="2133" i="1" dirty="0" smtClean="0">
                <a:solidFill>
                  <a:srgbClr val="FF0000"/>
                </a:solidFill>
                <a:latin typeface="Proxima Nova Regular"/>
              </a:rPr>
              <a:t>умерли? потеряны </a:t>
            </a:r>
            <a:r>
              <a:rPr lang="ru-RU" sz="2133" i="1" dirty="0">
                <a:solidFill>
                  <a:srgbClr val="FF0000"/>
                </a:solidFill>
                <a:latin typeface="Proxima Nova Regular"/>
              </a:rPr>
              <a:t>для </a:t>
            </a:r>
            <a:r>
              <a:rPr lang="ru-RU" sz="2133" i="1" dirty="0" smtClean="0">
                <a:solidFill>
                  <a:srgbClr val="FF0000"/>
                </a:solidFill>
                <a:latin typeface="Proxima Nova Regular"/>
              </a:rPr>
              <a:t>наблюдения?</a:t>
            </a:r>
            <a:endParaRPr lang="en-ZW" sz="2133" i="1" dirty="0">
              <a:solidFill>
                <a:srgbClr val="FF0000"/>
              </a:solidFill>
              <a:latin typeface="Proxima Nova Regular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619" y="147385"/>
            <a:ext cx="108879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Proxima Nova Regular"/>
              </a:rPr>
              <a:t>Шаг 1. Составьте таблицу результатов лечения для всех ТБ по </a:t>
            </a:r>
            <a:r>
              <a:rPr lang="ru-RU" sz="2800" b="1" dirty="0" err="1" smtClean="0">
                <a:latin typeface="Proxima Nova Regular"/>
              </a:rPr>
              <a:t>кв</a:t>
            </a:r>
            <a:endParaRPr lang="en-ZW" sz="2800" b="1" dirty="0">
              <a:latin typeface="Proxima Nova Regular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122117"/>
      </p:ext>
    </p:extLst>
  </p:cSld>
  <p:clrMapOvr>
    <a:masterClrMapping/>
  </p:clrMapOvr>
  <p:transition advTm="76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 animBg="1"/>
      <p:bldP spid="8" grpId="0" animBg="1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258306" y="996566"/>
            <a:ext cx="11933695" cy="66790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3600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РЕЗЮМЕ сильных и слабых сторон: </a:t>
            </a:r>
            <a:r>
              <a:rPr lang="ru-RU" sz="3467" b="1" cap="all" dirty="0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результаты лечения</a:t>
            </a:r>
            <a:endParaRPr lang="en-US" sz="3467" b="1" cap="all" dirty="0">
              <a:solidFill>
                <a:srgbClr val="132E5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7764073"/>
              </p:ext>
            </p:extLst>
          </p:nvPr>
        </p:nvGraphicFramePr>
        <p:xfrm>
          <a:off x="678512" y="2130950"/>
          <a:ext cx="10951594" cy="3119877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58627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88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Сильные стороны</a:t>
                      </a:r>
                      <a:endParaRPr lang="en-ZW" sz="3200" dirty="0" smtClean="0">
                        <a:latin typeface="Arial Narrow" panose="020B0606020202030204" pitchFamily="34" charset="0"/>
                      </a:endParaRP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ZW" sz="3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 smtClean="0">
                          <a:latin typeface="Arial Narrow" panose="020B0606020202030204" pitchFamily="34" charset="0"/>
                        </a:rPr>
                        <a:t>Вызовы</a:t>
                      </a:r>
                      <a:endParaRPr lang="en-ZW" sz="3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en-ZW" sz="32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310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Большинство пациентов имеют исход лечения туберкулеза</a:t>
                      </a: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27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Высокая смертность</a:t>
                      </a: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77717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7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Низкий уровень</a:t>
                      </a:r>
                      <a:r>
                        <a:rPr lang="ru-RU" sz="2700" baseline="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 потерянных для наблюдения</a:t>
                      </a: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ru-RU" sz="2700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Неудовлетворительная успешность лечения</a:t>
                      </a:r>
                      <a:endParaRPr lang="en-ZW" sz="27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829179"/>
      </p:ext>
    </p:extLst>
  </p:cSld>
  <p:clrMapOvr>
    <a:masterClrMapping/>
  </p:clrMapOvr>
  <p:transition advTm="1657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1" y="1102582"/>
            <a:ext cx="12192000" cy="56189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ru-RU" sz="2667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Краткое изложение сильных сторон, </a:t>
            </a:r>
            <a:r>
              <a:rPr lang="ru-RU" sz="2667" b="1" cap="all" dirty="0" smtClean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вызовов </a:t>
            </a:r>
            <a:r>
              <a:rPr lang="ru-RU" sz="2667" b="1" cap="all" dirty="0">
                <a:solidFill>
                  <a:srgbClr val="132E5C"/>
                </a:solidFill>
                <a:latin typeface="Arial Narrow" charset="0"/>
                <a:ea typeface="Arial Narrow" charset="0"/>
                <a:cs typeface="Arial Narrow" charset="0"/>
              </a:rPr>
              <a:t>и направлений действий районных противотуберкулезных служб</a:t>
            </a:r>
            <a:endParaRPr lang="en-US" sz="2667" b="1" cap="all" dirty="0">
              <a:solidFill>
                <a:srgbClr val="132E5C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5787110"/>
              </p:ext>
            </p:extLst>
          </p:nvPr>
        </p:nvGraphicFramePr>
        <p:xfrm>
          <a:off x="1752601" y="1739897"/>
          <a:ext cx="8686801" cy="429593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390490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069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812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271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900" b="1" dirty="0" smtClean="0">
                          <a:effectLst/>
                        </a:rPr>
                        <a:t>Сильные стороны</a:t>
                      </a:r>
                      <a:endParaRPr lang="en-ZW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900" b="1" dirty="0" smtClean="0">
                          <a:effectLst/>
                        </a:rPr>
                        <a:t>Слабые стороны</a:t>
                      </a:r>
                      <a:endParaRPr lang="en-ZW" sz="16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763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0416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Рекомендации по устранению выявленных недостатков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 hMerge="1">
                  <a:txBody>
                    <a:bodyPr/>
                    <a:lstStyle/>
                    <a:p>
                      <a:endParaRPr lang="en-ZW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05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0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Действия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Ответственное лицо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ru-RU" sz="1600" b="1" dirty="0" smtClean="0">
                          <a:effectLst/>
                        </a:rPr>
                        <a:t>Сроки</a:t>
                      </a:r>
                      <a:endParaRPr lang="en-ZW" sz="15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1447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ZW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39425" marR="39425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40930"/>
      </p:ext>
    </p:extLst>
  </p:cSld>
  <p:clrMapOvr>
    <a:masterClrMapping/>
  </p:clrMapOvr>
  <p:transition advTm="4609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867906"/>
            <a:ext cx="7501180" cy="51247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1180" y="-29193"/>
            <a:ext cx="4690819" cy="5484597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97197"/>
      </p:ext>
    </p:extLst>
  </p:cSld>
  <p:clrMapOvr>
    <a:masterClrMapping/>
  </p:clrMapOvr>
  <p:transition advTm="438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study </a:t>
            </a:r>
            <a:r>
              <a:rPr lang="en-US" dirty="0"/>
              <a:t>indicates </a:t>
            </a:r>
            <a:r>
              <a:rPr lang="en-US" dirty="0" smtClean="0"/>
              <a:t>that: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new </a:t>
            </a:r>
            <a:r>
              <a:rPr lang="en-US" dirty="0"/>
              <a:t>approach is feasible under routine conditions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This approach refocuses ‘general’ supervision to </a:t>
            </a:r>
            <a:r>
              <a:rPr lang="en-US" dirty="0" smtClean="0"/>
              <a:t>a supportive </a:t>
            </a:r>
            <a:r>
              <a:rPr lang="en-US" dirty="0"/>
              <a:t>activity that stimulates facility and </a:t>
            </a:r>
            <a:r>
              <a:rPr lang="en-US" dirty="0" smtClean="0"/>
              <a:t>district staff </a:t>
            </a:r>
            <a:r>
              <a:rPr lang="en-US" dirty="0"/>
              <a:t>to set local priorities, </a:t>
            </a:r>
            <a:endParaRPr lang="en-US" dirty="0" smtClean="0"/>
          </a:p>
          <a:p>
            <a:r>
              <a:rPr lang="en-US" dirty="0" smtClean="0"/>
              <a:t>closes </a:t>
            </a:r>
            <a:r>
              <a:rPr lang="en-US" dirty="0"/>
              <a:t>gaps in the </a:t>
            </a:r>
            <a:r>
              <a:rPr lang="en-US" dirty="0" smtClean="0"/>
              <a:t>TB patient </a:t>
            </a:r>
            <a:r>
              <a:rPr lang="en-US" dirty="0"/>
              <a:t>care cascade and </a:t>
            </a:r>
            <a:endParaRPr lang="en-US" dirty="0" smtClean="0"/>
          </a:p>
          <a:p>
            <a:r>
              <a:rPr lang="en-US" dirty="0" smtClean="0"/>
              <a:t>improves </a:t>
            </a:r>
            <a:r>
              <a:rPr lang="en-US" dirty="0"/>
              <a:t>data quality,</a:t>
            </a:r>
          </a:p>
          <a:p>
            <a:r>
              <a:rPr lang="en-US" dirty="0"/>
              <a:t>thereby increasing motivation and ownership. </a:t>
            </a:r>
            <a:endParaRPr lang="en-US" dirty="0" smtClean="0"/>
          </a:p>
          <a:p>
            <a:r>
              <a:rPr lang="en-US" dirty="0" smtClean="0"/>
              <a:t>This approach </a:t>
            </a:r>
            <a:r>
              <a:rPr lang="en-US" dirty="0"/>
              <a:t>can contribute significantly to </a:t>
            </a:r>
            <a:r>
              <a:rPr lang="en-US" dirty="0" smtClean="0"/>
              <a:t>attaining national </a:t>
            </a:r>
            <a:r>
              <a:rPr lang="en-US" dirty="0"/>
              <a:t>strategic goals in TB and </a:t>
            </a:r>
            <a:r>
              <a:rPr lang="en-US" dirty="0" smtClean="0"/>
              <a:t>strengthening health </a:t>
            </a:r>
            <a:r>
              <a:rPr lang="en-US" dirty="0"/>
              <a:t>systems.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64</a:t>
            </a:fld>
            <a:endParaRPr lang="nb-NO"/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02425"/>
      </p:ext>
    </p:extLst>
  </p:cSld>
  <p:clrMapOvr>
    <a:masterClrMapping/>
  </p:clrMapOvr>
  <p:transition advTm="7180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The </a:t>
            </a:r>
            <a:r>
              <a:rPr lang="nb-NO" dirty="0" err="1" smtClean="0"/>
              <a:t>approach</a:t>
            </a:r>
            <a:r>
              <a:rPr lang="nb-NO" dirty="0" smtClean="0"/>
              <a:t> led to </a:t>
            </a:r>
            <a:r>
              <a:rPr lang="nb-NO" dirty="0" err="1" smtClean="0"/>
              <a:t>improvements</a:t>
            </a:r>
            <a:r>
              <a:rPr lang="nb-NO" dirty="0" smtClean="0"/>
              <a:t>: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 err="1" smtClean="0"/>
              <a:t>Local</a:t>
            </a:r>
            <a:r>
              <a:rPr lang="nb-NO" dirty="0" smtClean="0"/>
              <a:t> (</a:t>
            </a:r>
            <a:r>
              <a:rPr lang="nb-NO" dirty="0" err="1" smtClean="0"/>
              <a:t>facility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r>
              <a:rPr lang="nb-NO" dirty="0" smtClean="0"/>
              <a:t>) </a:t>
            </a:r>
            <a:r>
              <a:rPr lang="nb-NO" dirty="0" err="1" smtClean="0"/>
              <a:t>included</a:t>
            </a:r>
            <a:r>
              <a:rPr lang="nb-NO" dirty="0" smtClean="0"/>
              <a:t> in R&amp;R system</a:t>
            </a:r>
          </a:p>
          <a:p>
            <a:r>
              <a:rPr lang="nb-NO" dirty="0" err="1" smtClean="0"/>
              <a:t>Supervision</a:t>
            </a:r>
            <a:r>
              <a:rPr lang="nb-NO" dirty="0" smtClean="0"/>
              <a:t> more «data-driven» and </a:t>
            </a:r>
            <a:r>
              <a:rPr lang="nb-NO" dirty="0" err="1" smtClean="0"/>
              <a:t>targeted</a:t>
            </a:r>
            <a:r>
              <a:rPr lang="nb-NO" dirty="0" smtClean="0"/>
              <a:t>, </a:t>
            </a:r>
            <a:r>
              <a:rPr lang="nb-NO" dirty="0" err="1" smtClean="0"/>
              <a:t>health</a:t>
            </a:r>
            <a:r>
              <a:rPr lang="nb-NO" dirty="0" smtClean="0"/>
              <a:t> </a:t>
            </a:r>
            <a:r>
              <a:rPr lang="nb-NO" dirty="0" err="1" smtClean="0"/>
              <a:t>competition</a:t>
            </a:r>
            <a:r>
              <a:rPr lang="nb-NO" dirty="0" smtClean="0"/>
              <a:t> </a:t>
            </a:r>
            <a:r>
              <a:rPr lang="nb-NO" dirty="0" err="1" smtClean="0"/>
              <a:t>between</a:t>
            </a:r>
            <a:r>
              <a:rPr lang="nb-NO" dirty="0" smtClean="0"/>
              <a:t> </a:t>
            </a:r>
            <a:r>
              <a:rPr lang="nb-NO" dirty="0" err="1" smtClean="0"/>
              <a:t>facilities</a:t>
            </a:r>
            <a:r>
              <a:rPr lang="nb-NO" dirty="0" smtClean="0"/>
              <a:t> and </a:t>
            </a:r>
            <a:r>
              <a:rPr lang="nb-NO" dirty="0" err="1" smtClean="0"/>
              <a:t>districts</a:t>
            </a:r>
            <a:endParaRPr lang="nb-NO" dirty="0" smtClean="0"/>
          </a:p>
          <a:p>
            <a:r>
              <a:rPr lang="nb-NO" dirty="0" err="1" smtClean="0"/>
              <a:t>Identified</a:t>
            </a:r>
            <a:r>
              <a:rPr lang="nb-NO" dirty="0" smtClean="0"/>
              <a:t> «</a:t>
            </a:r>
            <a:r>
              <a:rPr lang="nb-NO" dirty="0" err="1" smtClean="0"/>
              <a:t>cold</a:t>
            </a:r>
            <a:r>
              <a:rPr lang="nb-NO" dirty="0" smtClean="0"/>
              <a:t> spots» </a:t>
            </a:r>
            <a:r>
              <a:rPr lang="nb-NO" dirty="0" err="1" smtClean="0"/>
              <a:t>with</a:t>
            </a:r>
            <a:r>
              <a:rPr lang="nb-NO" dirty="0" smtClean="0"/>
              <a:t> </a:t>
            </a:r>
            <a:r>
              <a:rPr lang="nb-NO" dirty="0" err="1" smtClean="0"/>
              <a:t>low</a:t>
            </a:r>
            <a:r>
              <a:rPr lang="nb-NO" dirty="0" smtClean="0"/>
              <a:t> </a:t>
            </a:r>
            <a:r>
              <a:rPr lang="nb-NO" dirty="0" err="1" smtClean="0"/>
              <a:t>level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case </a:t>
            </a:r>
            <a:r>
              <a:rPr lang="nb-NO" dirty="0" err="1" smtClean="0"/>
              <a:t>finding</a:t>
            </a:r>
            <a:r>
              <a:rPr lang="nb-NO" dirty="0" smtClean="0"/>
              <a:t> – </a:t>
            </a:r>
            <a:r>
              <a:rPr lang="nb-NO" dirty="0" err="1" smtClean="0"/>
              <a:t>detect</a:t>
            </a:r>
            <a:r>
              <a:rPr lang="nb-NO" dirty="0" smtClean="0"/>
              <a:t> </a:t>
            </a:r>
            <a:r>
              <a:rPr lang="nb-NO" dirty="0" err="1" smtClean="0"/>
              <a:t>missing</a:t>
            </a:r>
            <a:r>
              <a:rPr lang="nb-NO" dirty="0" smtClean="0"/>
              <a:t> cases</a:t>
            </a:r>
          </a:p>
          <a:p>
            <a:r>
              <a:rPr lang="nb-NO" dirty="0" err="1" smtClean="0"/>
              <a:t>Improved</a:t>
            </a:r>
            <a:r>
              <a:rPr lang="nb-NO" dirty="0" smtClean="0"/>
              <a:t> data </a:t>
            </a:r>
            <a:r>
              <a:rPr lang="nb-NO" dirty="0" err="1" smtClean="0"/>
              <a:t>quality</a:t>
            </a:r>
            <a:r>
              <a:rPr lang="nb-NO" dirty="0" smtClean="0"/>
              <a:t> by </a:t>
            </a:r>
            <a:r>
              <a:rPr lang="nb-NO" dirty="0" err="1" smtClean="0"/>
              <a:t>making</a:t>
            </a:r>
            <a:r>
              <a:rPr lang="nb-NO" dirty="0" smtClean="0"/>
              <a:t> relevant to </a:t>
            </a:r>
            <a:r>
              <a:rPr lang="nb-NO" dirty="0" err="1" smtClean="0"/>
              <a:t>local</a:t>
            </a:r>
            <a:r>
              <a:rPr lang="nb-NO" dirty="0" smtClean="0"/>
              <a:t> staff. </a:t>
            </a:r>
          </a:p>
          <a:p>
            <a:r>
              <a:rPr lang="nb-NO" dirty="0" err="1" smtClean="0"/>
              <a:t>Prevent</a:t>
            </a:r>
            <a:r>
              <a:rPr lang="nb-NO" dirty="0" smtClean="0"/>
              <a:t> «</a:t>
            </a:r>
            <a:r>
              <a:rPr lang="nb-NO" dirty="0" err="1"/>
              <a:t>creative</a:t>
            </a:r>
            <a:r>
              <a:rPr lang="nb-NO" dirty="0"/>
              <a:t> </a:t>
            </a:r>
            <a:r>
              <a:rPr lang="nb-NO" dirty="0" err="1"/>
              <a:t>reporting</a:t>
            </a:r>
            <a:r>
              <a:rPr lang="nb-NO" dirty="0"/>
              <a:t>»</a:t>
            </a:r>
            <a:r>
              <a:rPr lang="nb-NO" dirty="0" smtClean="0"/>
              <a:t> </a:t>
            </a:r>
            <a:r>
              <a:rPr lang="nb-NO" dirty="0" err="1" smtClean="0"/>
              <a:t>caused</a:t>
            </a:r>
            <a:r>
              <a:rPr lang="nb-NO" dirty="0" smtClean="0"/>
              <a:t> by </a:t>
            </a:r>
            <a:r>
              <a:rPr lang="nb-NO" dirty="0" err="1" smtClean="0"/>
              <a:t>excessive</a:t>
            </a:r>
            <a:r>
              <a:rPr lang="nb-NO" dirty="0" smtClean="0"/>
              <a:t> </a:t>
            </a:r>
            <a:r>
              <a:rPr lang="nb-NO" dirty="0" err="1" smtClean="0"/>
              <a:t>focus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 targets, </a:t>
            </a:r>
            <a:r>
              <a:rPr lang="nb-NO" dirty="0" err="1" smtClean="0"/>
              <a:t>paricularly</a:t>
            </a:r>
            <a:r>
              <a:rPr lang="nb-NO" dirty="0" smtClean="0"/>
              <a:t> </a:t>
            </a:r>
            <a:r>
              <a:rPr lang="nb-NO" dirty="0" err="1" smtClean="0"/>
              <a:t>when</a:t>
            </a:r>
            <a:r>
              <a:rPr lang="nb-NO" dirty="0" smtClean="0"/>
              <a:t> </a:t>
            </a:r>
            <a:r>
              <a:rPr lang="nb-NO" dirty="0" err="1" smtClean="0"/>
              <a:t>funding</a:t>
            </a:r>
            <a:r>
              <a:rPr lang="nb-NO" dirty="0" smtClean="0"/>
              <a:t> (</a:t>
            </a:r>
            <a:r>
              <a:rPr lang="nb-NO" dirty="0" err="1" smtClean="0"/>
              <a:t>income</a:t>
            </a:r>
            <a:r>
              <a:rPr lang="nb-NO" dirty="0" smtClean="0"/>
              <a:t>) is </a:t>
            </a:r>
            <a:r>
              <a:rPr lang="nb-NO" dirty="0" err="1" smtClean="0"/>
              <a:t>linked</a:t>
            </a:r>
            <a:r>
              <a:rPr lang="nb-NO" dirty="0" smtClean="0"/>
              <a:t> to </a:t>
            </a:r>
            <a:r>
              <a:rPr lang="nb-NO" dirty="0" err="1" smtClean="0"/>
              <a:t>outcomes</a:t>
            </a:r>
            <a:r>
              <a:rPr lang="nb-NO" dirty="0" smtClean="0"/>
              <a:t>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C7334-033F-3640-8EC4-D366BF57E853}" type="slidenum">
              <a:rPr lang="nb-NO" smtClean="0"/>
              <a:pPr/>
              <a:t>65</a:t>
            </a:fld>
            <a:endParaRPr lang="nb-NO"/>
          </a:p>
        </p:txBody>
      </p:sp>
      <p:pic>
        <p:nvPicPr>
          <p:cNvPr id="5" name="Ly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01532"/>
      </p:ext>
    </p:extLst>
  </p:cSld>
  <p:clrMapOvr>
    <a:masterClrMapping/>
  </p:clrMapOvr>
  <p:transition advTm="737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5146D3C-548D-C644-87E3-C0600600B824}"/>
              </a:ext>
            </a:extLst>
          </p:cNvPr>
          <p:cNvSpPr txBox="1"/>
          <p:nvPr/>
        </p:nvSpPr>
        <p:spPr>
          <a:xfrm>
            <a:off x="1056825" y="1547712"/>
            <a:ext cx="10467627" cy="387473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ctr">
              <a:spcAft>
                <a:spcPts val="2667"/>
              </a:spcAft>
            </a:pPr>
            <a:r>
              <a:rPr lang="en-US" sz="5333" cap="all" dirty="0">
                <a:solidFill>
                  <a:srgbClr val="FCEA10"/>
                </a:solidFill>
                <a:latin typeface="Arial Narrow" charset="0"/>
                <a:ea typeface="Arial Narrow" charset="0"/>
                <a:cs typeface="Arial Narrow" charset="0"/>
              </a:rPr>
              <a:t>Thank you</a:t>
            </a:r>
            <a:r>
              <a:rPr lang="en-US" sz="4667" cap="all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81344" y="-361588"/>
            <a:ext cx="6455929" cy="4431525"/>
          </a:xfrm>
          <a:prstGeom prst="star5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733" b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Давайте </a:t>
            </a:r>
            <a:r>
              <a:rPr lang="ru-RU" sz="3733" b="1" dirty="0">
                <a:solidFill>
                  <a:schemeClr val="tx1"/>
                </a:solidFill>
                <a:latin typeface="Arial Narrow" panose="020B0606020202030204" pitchFamily="34" charset="0"/>
              </a:rPr>
              <a:t>изменим ситуацию</a:t>
            </a:r>
            <a:endParaRPr lang="en-ZW" sz="3733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862" y="6010483"/>
            <a:ext cx="3106309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Less ‘missing’ people with TB</a:t>
            </a:r>
            <a:endParaRPr lang="en-ZW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383817" y="5214924"/>
            <a:ext cx="2671639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/>
              <a:t>Качественные противотуберкулезные услуги</a:t>
            </a:r>
            <a:endParaRPr lang="en-ZW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6700299" y="1399430"/>
            <a:ext cx="4559966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sz="2400" dirty="0"/>
              <a:t>Высокий индекс клинического </a:t>
            </a:r>
            <a:endParaRPr lang="ru-RU" sz="2400" dirty="0" smtClean="0"/>
          </a:p>
          <a:p>
            <a:r>
              <a:rPr lang="ru-RU" sz="2400" dirty="0" smtClean="0"/>
              <a:t>подозрения </a:t>
            </a:r>
            <a:r>
              <a:rPr lang="ru-RU" sz="2400" dirty="0"/>
              <a:t>на туберкулез</a:t>
            </a:r>
            <a:endParaRPr lang="en-ZW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5958176" y="2417197"/>
            <a:ext cx="2703445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n w="3175">
                  <a:solidFill>
                    <a:schemeClr val="tx1"/>
                  </a:solidFill>
                </a:ln>
              </a:rPr>
              <a:t>ДОВОЛЬНЫЕ  </a:t>
            </a:r>
            <a:r>
              <a:rPr lang="ru-RU" sz="2400" dirty="0">
                <a:ln w="3175">
                  <a:solidFill>
                    <a:schemeClr val="tx1"/>
                  </a:solidFill>
                </a:ln>
              </a:rPr>
              <a:t>БОЛЬНЫЕ </a:t>
            </a:r>
            <a:r>
              <a:rPr lang="ru-RU" sz="2400" dirty="0" smtClean="0">
                <a:ln w="3175">
                  <a:solidFill>
                    <a:schemeClr val="tx1"/>
                  </a:solidFill>
                </a:ln>
              </a:rPr>
              <a:t>С ТБ</a:t>
            </a:r>
            <a:endParaRPr lang="en-ZW" sz="2400" dirty="0">
              <a:ln w="3175">
                <a:solidFill>
                  <a:schemeClr val="tx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9666" y="-371783"/>
            <a:ext cx="2841265" cy="129266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2400" dirty="0"/>
          </a:p>
          <a:p>
            <a:pPr algn="ctr"/>
            <a:r>
              <a:rPr lang="ru-RU" dirty="0"/>
              <a:t>Медработники и координаторы по ТБ работают в команде</a:t>
            </a:r>
            <a:endParaRPr lang="en-ZW" dirty="0"/>
          </a:p>
        </p:txBody>
      </p:sp>
      <p:sp>
        <p:nvSpPr>
          <p:cNvPr id="9" name="TextBox 8"/>
          <p:cNvSpPr txBox="1"/>
          <p:nvPr/>
        </p:nvSpPr>
        <p:spPr>
          <a:xfrm>
            <a:off x="8364771" y="4764295"/>
            <a:ext cx="3159681" cy="83099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Общественная помощь </a:t>
            </a:r>
            <a:r>
              <a:rPr lang="ru-RU" sz="2400" i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больным ТБ</a:t>
            </a:r>
            <a:endParaRPr lang="en-ZW" sz="2400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88319" y="-21948"/>
            <a:ext cx="2077940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На повестке дня детский и подростковый туберкулез</a:t>
            </a:r>
            <a:endParaRPr lang="en-ZW" b="1" i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5675" y="4081670"/>
            <a:ext cx="2364188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Объединенные службы по сочетанным с ТБ заболеваниям</a:t>
            </a:r>
            <a:endParaRPr lang="en-ZW" sz="2400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9411" y="5677019"/>
            <a:ext cx="3456168" cy="107721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600" dirty="0"/>
              <a:t>Медработники на местном уровне владеют своими услугами и данными по ТБ - право собственности</a:t>
            </a:r>
            <a:endParaRPr lang="en-ZW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178420" y="3611489"/>
            <a:ext cx="3075033" cy="120032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Нет </a:t>
            </a:r>
            <a:r>
              <a:rPr lang="ru-RU" sz="2400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усилению </a:t>
            </a:r>
            <a:r>
              <a:rPr lang="ru-RU" sz="24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лекарственной устойчивости ТБ</a:t>
            </a:r>
            <a:endParaRPr lang="en-ZW" sz="24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10800000" flipV="1">
            <a:off x="169629" y="3072774"/>
            <a:ext cx="2024932" cy="1015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/>
              <a:t>То, что </a:t>
            </a:r>
            <a:r>
              <a:rPr lang="ru-RU" sz="2000" b="1" i="1" dirty="0" smtClean="0"/>
              <a:t>измеряется - </a:t>
            </a:r>
            <a:r>
              <a:rPr lang="ru-RU" sz="2000" b="1" i="1" dirty="0"/>
              <a:t>делается</a:t>
            </a:r>
            <a:endParaRPr lang="en-ZW" sz="20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8942564" y="2580262"/>
            <a:ext cx="3074504" cy="193899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Надежные данные о туберкулезе облегчают </a:t>
            </a:r>
            <a:r>
              <a:rPr lang="ru-RU" sz="2400" dirty="0" smtClean="0"/>
              <a:t>операционные исследования</a:t>
            </a:r>
            <a:endParaRPr lang="en-ZW" sz="2400" dirty="0"/>
          </a:p>
        </p:txBody>
      </p:sp>
      <p:pic>
        <p:nvPicPr>
          <p:cNvPr id="16" name="Lyd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95373"/>
      </p:ext>
    </p:extLst>
  </p:cSld>
  <p:clrMapOvr>
    <a:masterClrMapping/>
  </p:clrMapOvr>
  <p:transition advTm="245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00000000-0008-0000-00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66674" y="1740309"/>
          <a:ext cx="9701161" cy="4263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146D3C-548D-C644-87E3-C0600600B824}"/>
              </a:ext>
            </a:extLst>
          </p:cNvPr>
          <p:cNvSpPr txBox="1"/>
          <p:nvPr/>
        </p:nvSpPr>
        <p:spPr>
          <a:xfrm>
            <a:off x="766674" y="530056"/>
            <a:ext cx="9226990" cy="64742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RR-TB patients (Numbers) enrolled by quarter – Asian country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03FECCCA-5233-894D-BB64-920BEA20789F}"/>
              </a:ext>
            </a:extLst>
          </p:cNvPr>
          <p:cNvSpPr/>
          <p:nvPr/>
        </p:nvSpPr>
        <p:spPr>
          <a:xfrm>
            <a:off x="8396748" y="1914014"/>
            <a:ext cx="2241755" cy="444418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5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91"/>
    </mc:Choice>
    <mc:Fallback xmlns="">
      <p:transition spd="slow" advTm="84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806291" y="215300"/>
            <a:ext cx="8644447" cy="402336"/>
          </a:xfrm>
        </p:spPr>
        <p:txBody>
          <a:bodyPr>
            <a:noAutofit/>
          </a:bodyPr>
          <a:lstStyle/>
          <a:p>
            <a:r>
              <a:rPr lang="ru-RU" sz="1800" b="1" dirty="0"/>
              <a:t>Население Зимбабве, случаи туберкулеза и предполагаемые случаи туберкулеза на различных уровнях служб здравоохранения, 2012 г. (оценки)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GB" sz="1400" dirty="0"/>
              <a:t>Note: Presumptive TB cases estimated to TB cases*10 (positivity rate 10%)</a:t>
            </a:r>
            <a:endParaRPr lang="nb-NO" sz="1400" dirty="0"/>
          </a:p>
        </p:txBody>
      </p:sp>
      <p:graphicFrame>
        <p:nvGraphicFramePr>
          <p:cNvPr id="3" name="Tabell 2"/>
          <p:cNvGraphicFramePr>
            <a:graphicFrameLocks noGrp="1"/>
          </p:cNvGraphicFramePr>
          <p:nvPr>
            <p:extLst/>
          </p:nvPr>
        </p:nvGraphicFramePr>
        <p:xfrm>
          <a:off x="1881787" y="977358"/>
          <a:ext cx="8568951" cy="5126332"/>
        </p:xfrm>
        <a:graphic>
          <a:graphicData uri="http://schemas.openxmlformats.org/drawingml/2006/table">
            <a:tbl>
              <a:tblPr/>
              <a:tblGrid>
                <a:gridCol w="17583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379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379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3452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345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3281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13281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728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Кол-во единиц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Кол-во населения на единицу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Среднее кол-во пациентов с ТБ на единицу и в год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Среднее кол-во пациентов с ТБ на квартал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Среднее кол-во </a:t>
                      </a:r>
                      <a:r>
                        <a:rPr lang="ru-RU" sz="1800" dirty="0" err="1" smtClean="0">
                          <a:latin typeface="Calibri"/>
                          <a:ea typeface="Times New Roman"/>
                          <a:cs typeface="Times New Roman"/>
                        </a:rPr>
                        <a:t>предполаг</a:t>
                      </a: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. случаев ТБ на ед. и в год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Среднее кол-во </a:t>
                      </a:r>
                      <a:r>
                        <a:rPr lang="ru-RU" sz="1800" dirty="0" err="1" smtClean="0">
                          <a:latin typeface="Calibri"/>
                          <a:ea typeface="Times New Roman"/>
                          <a:cs typeface="Times New Roman"/>
                        </a:rPr>
                        <a:t>предполаг</a:t>
                      </a: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. случаев ТБ на квартал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Страна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12,974,000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35,760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8,940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357,600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89,400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Провинции</a:t>
                      </a:r>
                      <a:r>
                        <a:rPr lang="ru-RU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и города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1,297,400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3,576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894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35,760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8,940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Районы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219,898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606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152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6,060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1,520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280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Диагностический</a:t>
                      </a:r>
                      <a:r>
                        <a:rPr lang="ru-RU" sz="1800" baseline="0" dirty="0" smtClean="0">
                          <a:latin typeface="Calibri"/>
                          <a:ea typeface="Times New Roman"/>
                          <a:cs typeface="Times New Roman"/>
                        </a:rPr>
                        <a:t> центр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200?</a:t>
                      </a:r>
                      <a:r>
                        <a:rPr lang="en-GB" sz="1100" dirty="0"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64,870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179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45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1,790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450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21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800" dirty="0" smtClean="0">
                          <a:latin typeface="Calibri"/>
                          <a:ea typeface="Times New Roman"/>
                          <a:cs typeface="Times New Roman"/>
                        </a:rPr>
                        <a:t>Учреждения здравоохранения</a:t>
                      </a:r>
                      <a:endParaRPr lang="nb-NO" sz="18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?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3500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9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2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>
                          <a:latin typeface="Calibri"/>
                          <a:ea typeface="Times New Roman"/>
                          <a:cs typeface="Times New Roman"/>
                        </a:rPr>
                        <a:t>90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nb-NO" sz="1800" dirty="0">
                          <a:latin typeface="Calibri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1" y="-180697"/>
            <a:ext cx="184731" cy="369332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421559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/>
              <a:t>Основные </a:t>
            </a:r>
            <a:r>
              <a:rPr lang="ru-RU" sz="4000" dirty="0" smtClean="0"/>
              <a:t>инструменты </a:t>
            </a:r>
            <a:r>
              <a:rPr lang="ru-RU" sz="4000" dirty="0"/>
              <a:t>регистрации и отчетности</a:t>
            </a:r>
            <a:endParaRPr lang="nb-NO" sz="40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/>
          </a:p>
          <a:p>
            <a:r>
              <a:rPr lang="ru-RU" dirty="0"/>
              <a:t>УЧРЕЖДЕНИЕ:</a:t>
            </a:r>
            <a:br>
              <a:rPr lang="ru-RU" dirty="0"/>
            </a:br>
            <a:r>
              <a:rPr lang="ru-RU" dirty="0"/>
              <a:t>Бланк запроса на анализ мокроты</a:t>
            </a:r>
            <a:br>
              <a:rPr lang="ru-RU" dirty="0"/>
            </a:br>
            <a:r>
              <a:rPr lang="ru-RU" dirty="0"/>
              <a:t>Регистр случаев предполагаемого туберкулеза</a:t>
            </a:r>
            <a:br>
              <a:rPr lang="ru-RU" dirty="0"/>
            </a:br>
            <a:r>
              <a:rPr lang="ru-RU" dirty="0"/>
              <a:t>Карта лечения</a:t>
            </a:r>
            <a:br>
              <a:rPr lang="ru-RU" dirty="0"/>
            </a:br>
            <a:r>
              <a:rPr lang="ru-RU" dirty="0"/>
              <a:t>Регистр по лечебному учреждению</a:t>
            </a:r>
            <a:br>
              <a:rPr lang="ru-RU" dirty="0"/>
            </a:br>
            <a:r>
              <a:rPr lang="ru-RU" dirty="0"/>
              <a:t>Форма ежеквартального отчета</a:t>
            </a:r>
          </a:p>
          <a:p>
            <a:r>
              <a:rPr lang="ru-RU" dirty="0"/>
              <a:t>Район:</a:t>
            </a:r>
            <a:br>
              <a:rPr lang="ru-RU" dirty="0"/>
            </a:br>
            <a:r>
              <a:rPr lang="ru-RU" dirty="0"/>
              <a:t>Районный туберкулезный регистр</a:t>
            </a:r>
            <a:br>
              <a:rPr lang="ru-RU" dirty="0"/>
            </a:br>
            <a:r>
              <a:rPr lang="ru-RU" dirty="0"/>
              <a:t>Лабораторный регистр</a:t>
            </a:r>
            <a:br>
              <a:rPr lang="ru-RU" dirty="0"/>
            </a:br>
            <a:r>
              <a:rPr lang="ru-RU" dirty="0"/>
              <a:t>Ежеквартальные отчеты района о выявлении случаев и результатах лечения</a:t>
            </a:r>
            <a:br>
              <a:rPr lang="ru-RU" dirty="0"/>
            </a:br>
            <a:r>
              <a:rPr lang="ru-RU" dirty="0"/>
              <a:t>Форма запроса лекарств</a:t>
            </a:r>
            <a:endParaRPr lang="nb-NO" dirty="0"/>
          </a:p>
        </p:txBody>
      </p:sp>
      <p:pic>
        <p:nvPicPr>
          <p:cNvPr id="5" name="Picture 2" descr="C:\Users\Einar\Pictures\2013-11-28 nov2013\nov2013 2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12024" y="1916832"/>
            <a:ext cx="3487936" cy="2615952"/>
          </a:xfrm>
          <a:prstGeom prst="rect">
            <a:avLst/>
          </a:prstGeom>
          <a:noFill/>
        </p:spPr>
      </p:pic>
      <p:pic>
        <p:nvPicPr>
          <p:cNvPr id="4" name="Ly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42573"/>
      </p:ext>
    </p:extLst>
  </p:cSld>
  <p:clrMapOvr>
    <a:masterClrMapping/>
  </p:clrMapOvr>
  <p:transition advTm="471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Индикаторы, ожидаемые значения и возможные причины несовпадения полученных значений и ожидаемых результатов</a:t>
            </a:r>
            <a:endParaRPr lang="nb-NO" dirty="0"/>
          </a:p>
        </p:txBody>
      </p:sp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130959"/>
      </p:ext>
    </p:extLst>
  </p:cSld>
  <p:clrMapOvr>
    <a:masterClrMapping/>
  </p:clrMapOvr>
  <p:transition advTm="696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807779" y="808628"/>
            <a:ext cx="7709338" cy="671037"/>
          </a:xfrm>
        </p:spPr>
        <p:txBody>
          <a:bodyPr/>
          <a:lstStyle/>
          <a:p>
            <a:pPr eaLnBrk="1" hangingPunct="1"/>
            <a:r>
              <a:rPr lang="ru-RU" sz="1600" dirty="0"/>
              <a:t>Помните об основах: задачи борьбы с туберкулезом</a:t>
            </a:r>
            <a:endParaRPr lang="nb-NO" sz="2800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883979"/>
            <a:ext cx="8229600" cy="4242184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ru-RU" sz="3600" dirty="0"/>
              <a:t>Снизить распространение путем:</a:t>
            </a:r>
          </a:p>
          <a:p>
            <a:pPr lvl="1"/>
            <a:r>
              <a:rPr lang="ru-RU" sz="3600" dirty="0"/>
              <a:t> Ранней диагностики</a:t>
            </a:r>
          </a:p>
          <a:p>
            <a:pPr lvl="1" eaLnBrk="1" hangingPunct="1"/>
            <a:r>
              <a:rPr lang="ru-RU" sz="3600" dirty="0"/>
              <a:t>Эффективного лечения</a:t>
            </a:r>
            <a:br>
              <a:rPr lang="ru-RU" sz="3600" dirty="0"/>
            </a:br>
            <a:r>
              <a:rPr lang="ru-RU" sz="3600" dirty="0"/>
              <a:t>(Инфекционных больных)</a:t>
            </a:r>
          </a:p>
          <a:p>
            <a:pPr lvl="1" eaLnBrk="1" hangingPunct="1"/>
            <a:r>
              <a:rPr lang="ru-RU" sz="3600" dirty="0" smtClean="0"/>
              <a:t>Отсутствие </a:t>
            </a:r>
            <a:r>
              <a:rPr lang="ru-RU" sz="3600" dirty="0"/>
              <a:t>создания лекарственной устойчивости</a:t>
            </a:r>
            <a:endParaRPr lang="nb-NO" sz="3600" dirty="0"/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63374"/>
      </p:ext>
    </p:extLst>
  </p:cSld>
  <p:clrMapOvr>
    <a:masterClrMapping/>
  </p:clrMapOvr>
  <p:transition advTm="336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23.4|28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7.6|3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2|2.9|19.3|8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4|6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0.3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7.8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1|3.5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.3|29.2|3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4|11.7"/>
</p:tagLst>
</file>

<file path=ppt/theme/theme1.xml><?xml version="1.0" encoding="utf-8"?>
<a:theme xmlns:a="http://schemas.openxmlformats.org/drawingml/2006/main" name="PPT-mal LHL Int - NO - ny 2014">
  <a:themeElements>
    <a:clrScheme name="LHL">
      <a:dk1>
        <a:srgbClr val="431E61"/>
      </a:dk1>
      <a:lt1>
        <a:sysClr val="window" lastClr="FFFFFF"/>
      </a:lt1>
      <a:dk2>
        <a:srgbClr val="6A8493"/>
      </a:dk2>
      <a:lt2>
        <a:srgbClr val="D3DADF"/>
      </a:lt2>
      <a:accent1>
        <a:srgbClr val="2189A4"/>
      </a:accent1>
      <a:accent2>
        <a:srgbClr val="9E3095"/>
      </a:accent2>
      <a:accent3>
        <a:srgbClr val="C8D855"/>
      </a:accent3>
      <a:accent4>
        <a:srgbClr val="431E61"/>
      </a:accent4>
      <a:accent5>
        <a:srgbClr val="81CAE1"/>
      </a:accent5>
      <a:accent6>
        <a:srgbClr val="446730"/>
      </a:accent6>
      <a:hlink>
        <a:srgbClr val="6A8493"/>
      </a:hlink>
      <a:folHlink>
        <a:srgbClr val="431E61"/>
      </a:folHlink>
    </a:clrScheme>
    <a:fontScheme name="Office klassis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Personnalisée 3">
      <a:dk1>
        <a:sysClr val="windowText" lastClr="000000"/>
      </a:dk1>
      <a:lt1>
        <a:sysClr val="window" lastClr="FFFFFF"/>
      </a:lt1>
      <a:dk2>
        <a:srgbClr val="194983"/>
      </a:dk2>
      <a:lt2>
        <a:srgbClr val="005EA8"/>
      </a:lt2>
      <a:accent1>
        <a:srgbClr val="69942F"/>
      </a:accent1>
      <a:accent2>
        <a:srgbClr val="52B4CD"/>
      </a:accent2>
      <a:accent3>
        <a:srgbClr val="DAAB56"/>
      </a:accent3>
      <a:accent4>
        <a:srgbClr val="CA0000"/>
      </a:accent4>
      <a:accent5>
        <a:srgbClr val="FFC508"/>
      </a:accent5>
      <a:accent6>
        <a:srgbClr val="738994"/>
      </a:accent6>
      <a:hlink>
        <a:srgbClr val="194983"/>
      </a:hlink>
      <a:folHlink>
        <a:srgbClr val="73899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5270</Words>
  <Application>Microsoft Office PowerPoint</Application>
  <PresentationFormat>Широкоэкранный</PresentationFormat>
  <Paragraphs>1803</Paragraphs>
  <Slides>68</Slides>
  <Notes>23</Notes>
  <HiddenSlides>0</HiddenSlides>
  <MMClips>66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68</vt:i4>
      </vt:variant>
    </vt:vector>
  </HeadingPairs>
  <TitlesOfParts>
    <vt:vector size="82" baseType="lpstr">
      <vt:lpstr>ＭＳ Ｐゴシック</vt:lpstr>
      <vt:lpstr>ＭＳ Ｐゴシック</vt:lpstr>
      <vt:lpstr>Arial</vt:lpstr>
      <vt:lpstr>Arial Narrow</vt:lpstr>
      <vt:lpstr>Calibri</vt:lpstr>
      <vt:lpstr>굴림</vt:lpstr>
      <vt:lpstr>MS Mincho</vt:lpstr>
      <vt:lpstr>PMingLiU</vt:lpstr>
      <vt:lpstr>Proxima nova</vt:lpstr>
      <vt:lpstr>Proxima Nova Regular</vt:lpstr>
      <vt:lpstr>Symbol</vt:lpstr>
      <vt:lpstr>Times New Roman</vt:lpstr>
      <vt:lpstr>PPT-mal LHL Int - NO - ny 2014</vt:lpstr>
      <vt:lpstr>Thème Office</vt:lpstr>
      <vt:lpstr>Извлекаем смысл из данных о ТБ: система регистрации и отчетности, сбор данных для анализа эпидемиологической ситуации по ТБ и оценка эффективности противотуберкулезных мер. </vt:lpstr>
      <vt:lpstr>Глобальные вызовы</vt:lpstr>
      <vt:lpstr>Извлекаем смысл из данных о ТБ : история</vt:lpstr>
      <vt:lpstr>Основной подход к осмыслению данных о ТБ</vt:lpstr>
      <vt:lpstr>Определения</vt:lpstr>
      <vt:lpstr>Анализ данных о туберкулезе</vt:lpstr>
      <vt:lpstr>Основные инструменты регистрации и отчетности</vt:lpstr>
      <vt:lpstr> Индикаторы, ожидаемые значения и возможные причины несовпадения полученных значений и ожидаемых результатов</vt:lpstr>
      <vt:lpstr>Помните об основах: задачи борьбы с туберкулезом</vt:lpstr>
      <vt:lpstr>Индикаторы (I)</vt:lpstr>
      <vt:lpstr>Индикаторы (II)</vt:lpstr>
      <vt:lpstr>Индикаторы(III)</vt:lpstr>
      <vt:lpstr>Пример Индикаторы: количество больных туберкулезом на 100 000 человек.</vt:lpstr>
      <vt:lpstr>Пример индикатора:% ВИЧ + на АРТ</vt:lpstr>
      <vt:lpstr>Величины индикаторов отличаются от ожидаемых результатом</vt:lpstr>
      <vt:lpstr>Уровень учреждения –  в России – район  </vt:lpstr>
      <vt:lpstr>Outline </vt:lpstr>
      <vt:lpstr>Презентация PowerPoint</vt:lpstr>
      <vt:lpstr>Презентация PowerPoint</vt:lpstr>
      <vt:lpstr>Презентация PowerPoint</vt:lpstr>
      <vt:lpstr>Презентация PowerPoint</vt:lpstr>
      <vt:lpstr>И тренды, и типы - заполненная таблица - Как разобраться в данных?</vt:lpstr>
      <vt:lpstr>Как разобраться в данных?  - Первое - оценка итогов  Таблица 8: Случаи туберкулеза, зарегистрированные в учреждении 2. квартал 2020 г.</vt:lpstr>
      <vt:lpstr>Разбивка по типу туберкулеза: таблица</vt:lpstr>
      <vt:lpstr>Разбивка по кварталам - временные тренды</vt:lpstr>
      <vt:lpstr>таблица – или цифра– ясность?</vt:lpstr>
      <vt:lpstr>И тренды, и типы - заполненная таблица - Как разобраться в данных?</vt:lpstr>
      <vt:lpstr>Общая тенденция уже известна: тренд по типу пациентов?</vt:lpstr>
      <vt:lpstr>Busy table : how to make sense of data?</vt:lpstr>
      <vt:lpstr>Презентация PowerPoint</vt:lpstr>
      <vt:lpstr>Facility level data start:</vt:lpstr>
      <vt:lpstr>Таблица 6. Предполагаемые случаи ТБ по кварталам 2012-2013 на учреждение</vt:lpstr>
      <vt:lpstr>Расчеты</vt:lpstr>
      <vt:lpstr>Рисунок 2 Настенная диаграмма: Предполагаемые случаи ТБ</vt:lpstr>
      <vt:lpstr> Таблица 10: Случаи туберкулеза, зарегистрированные по кварталам и категориям пациентов, а также новые пациенты с легочным ТБ в возрасте 5 лет и старше: общие и без результатов мазка, 2012-2013 гг. по кварталам </vt:lpstr>
      <vt:lpstr>Расчеты</vt:lpstr>
      <vt:lpstr>Будьте осторожны при анализе небольших чисел!</vt:lpstr>
      <vt:lpstr>Таблица 11: Тестирование на ВИЧ, результаты ВИЧ, ХПТ и АРТ у больных ТБ по кварталам 2012-2013 гг. в учреждении</vt:lpstr>
      <vt:lpstr> Таблица 12: Типы DOT у больных туберкулезом, зарегистрированных в 2012-2013 гг., по кварталам в учреждении (абсолютные числа) </vt:lpstr>
      <vt:lpstr>Таблица 13: Зарегистрированные результаты лечения (все формы ТБ) 2011-2012 </vt:lpstr>
      <vt:lpstr> Таблица 40: Резюме сильных и слабых сторон и направлений действий округа </vt:lpstr>
      <vt:lpstr>Уровень района–  в России – область - сделайте анализ по всей территории и по районам</vt:lpstr>
      <vt:lpstr>Презентация PowerPoint</vt:lpstr>
      <vt:lpstr>Шаг 1. Составьте таблицу случаев  предполагаемого туберкулеза: абсолютные числа</vt:lpstr>
      <vt:lpstr>Шаг 2. Рассчитайте уровни (%)</vt:lpstr>
      <vt:lpstr>Шаг 3 а): Разбивка районных данных по учреждениям</vt:lpstr>
      <vt:lpstr>Шаг 3 b): Сравнение предполагаемого выявления случаев ТБ по учреждениям</vt:lpstr>
      <vt:lpstr>Шаг 4. Анализируйте временные тренды</vt:lpstr>
      <vt:lpstr>Шаг 5: Оцените качество оказания услуги по диагностике ТБ</vt:lpstr>
      <vt:lpstr>Презентация PowerPoint</vt:lpstr>
      <vt:lpstr>Презентация PowerPoint</vt:lpstr>
      <vt:lpstr>Презентация PowerPoint</vt:lpstr>
      <vt:lpstr>Презентация PowerPoint</vt:lpstr>
      <vt:lpstr>Step 2 b): Comparison of TB notifications by facility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study indicates that:</vt:lpstr>
      <vt:lpstr>The approach led to improvements:</vt:lpstr>
      <vt:lpstr>Презентация PowerPoint</vt:lpstr>
      <vt:lpstr>Презентация PowerPoint</vt:lpstr>
      <vt:lpstr>Население Зимбабве, случаи туберкулеза и предполагаемые случаи туберкулеза на различных уровнях служб здравоохранения, 2012 г. (оценки) Note: Presumptive TB cases estimated to TB cases*10 (positivity rate 10%)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Tuberkulose og HIV i Nordvest-Russland - trender og utfordringer</dc:title>
  <dc:creator>Einar Heldal</dc:creator>
  <cp:lastModifiedBy>Пользователь</cp:lastModifiedBy>
  <cp:revision>161</cp:revision>
  <cp:lastPrinted>2020-05-30T10:28:36Z</cp:lastPrinted>
  <dcterms:created xsi:type="dcterms:W3CDTF">2020-05-17T10:49:53Z</dcterms:created>
  <dcterms:modified xsi:type="dcterms:W3CDTF">2020-09-23T06:01:13Z</dcterms:modified>
</cp:coreProperties>
</file>